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77" r:id="rId2"/>
    <p:sldId id="257" r:id="rId3"/>
    <p:sldId id="268" r:id="rId4"/>
    <p:sldId id="260" r:id="rId5"/>
    <p:sldId id="270" r:id="rId6"/>
    <p:sldId id="271" r:id="rId7"/>
    <p:sldId id="272" r:id="rId8"/>
    <p:sldId id="273" r:id="rId9"/>
    <p:sldId id="262" r:id="rId10"/>
    <p:sldId id="274" r:id="rId11"/>
    <p:sldId id="275" r:id="rId12"/>
    <p:sldId id="276" r:id="rId13"/>
    <p:sldId id="278" r:id="rId14"/>
  </p:sldIdLst>
  <p:sldSz cx="18288000" cy="10287000"/>
  <p:notesSz cx="6858000" cy="9144000"/>
  <p:embeddedFontLst>
    <p:embeddedFont>
      <p:font typeface="Open Sans" panose="020B0604020202020204" charset="0"/>
      <p:regular r:id="rId16"/>
    </p:embeddedFont>
    <p:embeddedFont>
      <p:font typeface="Open Sans Bold"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DD8"/>
    <a:srgbClr val="000000"/>
    <a:srgbClr val="006666"/>
    <a:srgbClr val="A69172"/>
    <a:srgbClr val="E6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stretch>
                <a:fillRect t="-22" b="-22"/>
              </a:stretch>
            </a:blipFill>
          </p:spPr>
        </p:sp>
      </p:grpSp>
      <p:sp>
        <p:nvSpPr>
          <p:cNvPr id="4" name="Freeform 4"/>
          <p:cNvSpPr/>
          <p:nvPr/>
        </p:nvSpPr>
        <p:spPr>
          <a:xfrm>
            <a:off x="9982200" y="1672737"/>
            <a:ext cx="1041399" cy="2463006"/>
          </a:xfrm>
          <a:custGeom>
            <a:avLst/>
            <a:gdLst/>
            <a:ahLst/>
            <a:cxnLst/>
            <a:rect l="l" t="t" r="r" b="b"/>
            <a:pathLst>
              <a:path w="1041399" h="2463006">
                <a:moveTo>
                  <a:pt x="0" y="0"/>
                </a:moveTo>
                <a:lnTo>
                  <a:pt x="1041399" y="0"/>
                </a:lnTo>
                <a:lnTo>
                  <a:pt x="1041399" y="2463006"/>
                </a:lnTo>
                <a:lnTo>
                  <a:pt x="0" y="2463006"/>
                </a:lnTo>
                <a:lnTo>
                  <a:pt x="0" y="0"/>
                </a:lnTo>
                <a:close/>
              </a:path>
            </a:pathLst>
          </a:custGeom>
          <a:blipFill>
            <a:blip r:embed="rId3">
              <a:extLst>
                <a:ext uri="{96DAC541-7B7A-43D3-8B79-37D633B846F1}">
                  <asvg:svgBlip xmlns:asvg="http://schemas.microsoft.com/office/drawing/2016/SVG/main" xmlns="" r:embed="rId4"/>
                </a:ext>
              </a:extLst>
            </a:blip>
            <a:stretch>
              <a:fillRect l="-223" r="-223"/>
            </a:stretch>
          </a:blipFill>
        </p:spPr>
      </p:sp>
      <p:grpSp>
        <p:nvGrpSpPr>
          <p:cNvPr id="5" name="Group 5"/>
          <p:cNvGrpSpPr/>
          <p:nvPr/>
        </p:nvGrpSpPr>
        <p:grpSpPr>
          <a:xfrm>
            <a:off x="5429250" y="1672737"/>
            <a:ext cx="7168705" cy="3347466"/>
            <a:chOff x="0" y="0"/>
            <a:chExt cx="9558273" cy="4463288"/>
          </a:xfrm>
        </p:grpSpPr>
        <p:sp>
          <p:nvSpPr>
            <p:cNvPr id="6" name="Freeform 6"/>
            <p:cNvSpPr/>
            <p:nvPr/>
          </p:nvSpPr>
          <p:spPr>
            <a:xfrm>
              <a:off x="0" y="0"/>
              <a:ext cx="9558274" cy="4463288"/>
            </a:xfrm>
            <a:custGeom>
              <a:avLst/>
              <a:gdLst/>
              <a:ahLst/>
              <a:cxnLst/>
              <a:rect l="l" t="t" r="r" b="b"/>
              <a:pathLst>
                <a:path w="9558274" h="4463288">
                  <a:moveTo>
                    <a:pt x="0" y="0"/>
                  </a:moveTo>
                  <a:lnTo>
                    <a:pt x="9558274" y="0"/>
                  </a:lnTo>
                  <a:lnTo>
                    <a:pt x="9558274" y="4463288"/>
                  </a:lnTo>
                  <a:lnTo>
                    <a:pt x="0" y="4463288"/>
                  </a:lnTo>
                  <a:lnTo>
                    <a:pt x="0" y="0"/>
                  </a:lnTo>
                  <a:close/>
                </a:path>
              </a:pathLst>
            </a:custGeom>
            <a:blipFill>
              <a:blip r:embed="rId5"/>
              <a:stretch>
                <a:fillRect l="-16" r="-16"/>
              </a:stretch>
            </a:blipFill>
          </p:spPr>
        </p:sp>
      </p:grpSp>
      <p:sp>
        <p:nvSpPr>
          <p:cNvPr id="7" name="TextBox 7"/>
          <p:cNvSpPr txBox="1"/>
          <p:nvPr/>
        </p:nvSpPr>
        <p:spPr>
          <a:xfrm>
            <a:off x="3118412" y="5676900"/>
            <a:ext cx="12051175" cy="2872581"/>
          </a:xfrm>
          <a:prstGeom prst="rect">
            <a:avLst/>
          </a:prstGeom>
        </p:spPr>
        <p:txBody>
          <a:bodyPr wrap="square" lIns="0" tIns="0" rIns="0" bIns="0" rtlCol="0" anchor="t">
            <a:spAutoFit/>
          </a:bodyPr>
          <a:lstStyle/>
          <a:p>
            <a:pPr algn="ctr">
              <a:lnSpc>
                <a:spcPts val="5599"/>
              </a:lnSpc>
            </a:pPr>
            <a:r>
              <a:rPr lang="en-US" sz="3999" b="1" dirty="0" smtClean="0">
                <a:solidFill>
                  <a:srgbClr val="000000"/>
                </a:solidFill>
                <a:latin typeface="Open Sans Bold"/>
                <a:ea typeface="Open Sans Bold"/>
                <a:cs typeface="Open Sans Bold"/>
                <a:sym typeface="Open Sans Bold"/>
              </a:rPr>
              <a:t>Module </a:t>
            </a:r>
            <a:r>
              <a:rPr lang="en-US" sz="3999" b="1" dirty="0" smtClean="0">
                <a:solidFill>
                  <a:srgbClr val="000000"/>
                </a:solidFill>
                <a:latin typeface="Open Sans Bold"/>
                <a:ea typeface="Open Sans Bold"/>
                <a:cs typeface="Open Sans Bold"/>
                <a:sym typeface="Open Sans Bold"/>
              </a:rPr>
              <a:t>2</a:t>
            </a:r>
          </a:p>
          <a:p>
            <a:pPr algn="ctr">
              <a:lnSpc>
                <a:spcPts val="5599"/>
              </a:lnSpc>
            </a:pPr>
            <a:endParaRPr lang="en-US" sz="3999" b="1" dirty="0">
              <a:solidFill>
                <a:srgbClr val="000000"/>
              </a:solidFill>
              <a:latin typeface="Open Sans Bold"/>
              <a:ea typeface="Open Sans Bold"/>
              <a:cs typeface="Open Sans Bold"/>
              <a:sym typeface="Open Sans Bold"/>
            </a:endParaRPr>
          </a:p>
          <a:p>
            <a:pPr algn="ctr">
              <a:lnSpc>
                <a:spcPts val="5599"/>
              </a:lnSpc>
            </a:pPr>
            <a:r>
              <a:rPr lang="es-ES" sz="8000" dirty="0" smtClean="0">
                <a:solidFill>
                  <a:srgbClr val="000000"/>
                </a:solidFill>
                <a:latin typeface="Open Sans"/>
                <a:ea typeface="Open Sans"/>
                <a:cs typeface="Open Sans"/>
                <a:sym typeface="Open Sans"/>
              </a:rPr>
              <a:t>LISTEN TO YOUR SENSES</a:t>
            </a:r>
            <a:endParaRPr lang="es-ES" sz="8000" dirty="0" smtClean="0">
              <a:solidFill>
                <a:srgbClr val="000000"/>
              </a:solidFill>
              <a:latin typeface="Open Sans"/>
              <a:ea typeface="Open Sans"/>
              <a:cs typeface="Open Sans"/>
              <a:sym typeface="Open Sans"/>
            </a:endParaRPr>
          </a:p>
          <a:p>
            <a:pPr algn="ctr">
              <a:lnSpc>
                <a:spcPts val="5599"/>
              </a:lnSpc>
            </a:pPr>
            <a:endParaRPr lang="en-US" sz="3999" dirty="0">
              <a:solidFill>
                <a:srgbClr val="000000"/>
              </a:solidFill>
              <a:latin typeface="Open Sans"/>
              <a:ea typeface="Open Sans"/>
              <a:cs typeface="Open Sans"/>
              <a:sym typeface="Open Sans"/>
            </a:endParaRPr>
          </a:p>
        </p:txBody>
      </p:sp>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644960"/>
            <a:ext cx="6096000" cy="1358115"/>
          </a:xfrm>
          <a:prstGeom prst="rect">
            <a:avLst/>
          </a:prstGeom>
        </p:spPr>
      </p:pic>
    </p:spTree>
    <p:extLst>
      <p:ext uri="{BB962C8B-B14F-4D97-AF65-F5344CB8AC3E}">
        <p14:creationId xmlns:p14="http://schemas.microsoft.com/office/powerpoint/2010/main" val="2396072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69"/>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Freeform 4"/>
          <p:cNvSpPr/>
          <p:nvPr/>
        </p:nvSpPr>
        <p:spPr>
          <a:xfrm>
            <a:off x="-4" y="3453302"/>
            <a:ext cx="5062019" cy="6834187"/>
          </a:xfrm>
          <a:custGeom>
            <a:avLst/>
            <a:gdLst/>
            <a:ahLst/>
            <a:cxnLst/>
            <a:rect l="l" t="t" r="r" b="b"/>
            <a:pathLst>
              <a:path w="5062019" h="6834187">
                <a:moveTo>
                  <a:pt x="0" y="0"/>
                </a:moveTo>
                <a:lnTo>
                  <a:pt x="5062019" y="0"/>
                </a:lnTo>
                <a:lnTo>
                  <a:pt x="5062019" y="6834187"/>
                </a:lnTo>
                <a:lnTo>
                  <a:pt x="0" y="6834187"/>
                </a:lnTo>
                <a:lnTo>
                  <a:pt x="0" y="0"/>
                </a:lnTo>
                <a:close/>
              </a:path>
            </a:pathLst>
          </a:custGeom>
          <a:blipFill>
            <a:blip r:embed="rId3">
              <a:extLst>
                <a:ext uri="{96DAC541-7B7A-43D3-8B79-37D633B846F1}">
                  <asvg:svgBlip xmlns="" xmlns:asvg="http://schemas.microsoft.com/office/drawing/2016/SVG/main" r:embed="rId4"/>
                </a:ext>
              </a:extLst>
            </a:blip>
            <a:stretch>
              <a:fillRect l="-17" r="-17"/>
            </a:stretch>
          </a:blipFill>
        </p:spPr>
      </p:sp>
      <p:sp>
        <p:nvSpPr>
          <p:cNvPr id="5" name="Freeform 5"/>
          <p:cNvSpPr/>
          <p:nvPr/>
        </p:nvSpPr>
        <p:spPr>
          <a:xfrm>
            <a:off x="9780610" y="8572500"/>
            <a:ext cx="381070" cy="901266"/>
          </a:xfrm>
          <a:custGeom>
            <a:avLst/>
            <a:gdLst/>
            <a:ahLst/>
            <a:cxnLst/>
            <a:rect l="l" t="t" r="r" b="b"/>
            <a:pathLst>
              <a:path w="381070" h="901266">
                <a:moveTo>
                  <a:pt x="0" y="0"/>
                </a:moveTo>
                <a:lnTo>
                  <a:pt x="381070" y="0"/>
                </a:lnTo>
                <a:lnTo>
                  <a:pt x="381070" y="901266"/>
                </a:lnTo>
                <a:lnTo>
                  <a:pt x="0" y="901266"/>
                </a:lnTo>
                <a:lnTo>
                  <a:pt x="0" y="0"/>
                </a:lnTo>
                <a:close/>
              </a:path>
            </a:pathLst>
          </a:custGeom>
          <a:blipFill>
            <a:blip r:embed="rId5">
              <a:extLst>
                <a:ext uri="{96DAC541-7B7A-43D3-8B79-37D633B846F1}">
                  <asvg:svgBlip xmlns="" xmlns:asvg="http://schemas.microsoft.com/office/drawing/2016/SVG/main" r:embed="rId6"/>
                </a:ext>
              </a:extLst>
            </a:blip>
            <a:stretch>
              <a:fillRect l="-1036" r="-1036"/>
            </a:stretch>
          </a:blipFill>
        </p:spPr>
      </p:sp>
      <p:grpSp>
        <p:nvGrpSpPr>
          <p:cNvPr id="6" name="Group 6"/>
          <p:cNvGrpSpPr/>
          <p:nvPr/>
        </p:nvGrpSpPr>
        <p:grpSpPr>
          <a:xfrm>
            <a:off x="8096250" y="8572510"/>
            <a:ext cx="2623185" cy="1224915"/>
            <a:chOff x="0" y="0"/>
            <a:chExt cx="3497580" cy="1633220"/>
          </a:xfrm>
        </p:grpSpPr>
        <p:sp>
          <p:nvSpPr>
            <p:cNvPr id="7" name="Freeform 7"/>
            <p:cNvSpPr/>
            <p:nvPr/>
          </p:nvSpPr>
          <p:spPr>
            <a:xfrm>
              <a:off x="0" y="0"/>
              <a:ext cx="3497580" cy="1633220"/>
            </a:xfrm>
            <a:custGeom>
              <a:avLst/>
              <a:gdLst/>
              <a:ahLst/>
              <a:cxnLst/>
              <a:rect l="l" t="t" r="r" b="b"/>
              <a:pathLst>
                <a:path w="3497580" h="1633220">
                  <a:moveTo>
                    <a:pt x="0" y="0"/>
                  </a:moveTo>
                  <a:lnTo>
                    <a:pt x="3497580" y="0"/>
                  </a:lnTo>
                  <a:lnTo>
                    <a:pt x="3497580" y="1633220"/>
                  </a:lnTo>
                  <a:lnTo>
                    <a:pt x="0" y="1633220"/>
                  </a:lnTo>
                  <a:lnTo>
                    <a:pt x="0" y="0"/>
                  </a:lnTo>
                  <a:close/>
                </a:path>
              </a:pathLst>
            </a:custGeom>
            <a:blipFill>
              <a:blip r:embed="rId7"/>
              <a:stretch>
                <a:fillRect l="-16" r="-16"/>
              </a:stretch>
            </a:blipFill>
          </p:spPr>
        </p:sp>
      </p:grpSp>
      <p:sp>
        <p:nvSpPr>
          <p:cNvPr id="8" name="TextBox 8"/>
          <p:cNvSpPr txBox="1"/>
          <p:nvPr/>
        </p:nvSpPr>
        <p:spPr>
          <a:xfrm>
            <a:off x="5960804" y="3189995"/>
            <a:ext cx="11232322" cy="6912149"/>
          </a:xfrm>
          <a:prstGeom prst="rect">
            <a:avLst/>
          </a:prstGeom>
        </p:spPr>
        <p:txBody>
          <a:bodyPr wrap="square" lIns="0" tIns="0" rIns="0" bIns="0" rtlCol="0" anchor="t">
            <a:spAutoFit/>
          </a:bodyPr>
          <a:lstStyle/>
          <a:p>
            <a:pPr marL="533440" lvl="2">
              <a:lnSpc>
                <a:spcPts val="4900"/>
              </a:lnSpc>
            </a:pPr>
            <a:r>
              <a:rPr lang="en-US" sz="3500" dirty="0">
                <a:solidFill>
                  <a:srgbClr val="000000"/>
                </a:solidFill>
                <a:latin typeface="Open Sans"/>
                <a:ea typeface="Open Sans"/>
                <a:cs typeface="Open Sans"/>
                <a:sym typeface="Open Sans"/>
              </a:rPr>
              <a:t>Little by little, this helps you:</a:t>
            </a:r>
          </a:p>
          <a:p>
            <a:pPr marL="990640" lvl="2" indent="-45720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Understanding </a:t>
            </a:r>
            <a:r>
              <a:rPr lang="en-US" sz="3500" dirty="0">
                <a:solidFill>
                  <a:srgbClr val="000000"/>
                </a:solidFill>
                <a:latin typeface="Open Sans"/>
                <a:ea typeface="Open Sans"/>
                <a:cs typeface="Open Sans"/>
                <a:sym typeface="Open Sans"/>
              </a:rPr>
              <a:t>that everyone has their own sensory perception, shaped by their </a:t>
            </a:r>
            <a:r>
              <a:rPr lang="en-US" sz="3500" b="1" dirty="0">
                <a:solidFill>
                  <a:schemeClr val="accent6">
                    <a:lumMod val="50000"/>
                  </a:schemeClr>
                </a:solidFill>
                <a:latin typeface="Open Sans"/>
                <a:ea typeface="Open Sans"/>
                <a:cs typeface="Open Sans"/>
                <a:sym typeface="Open Sans"/>
              </a:rPr>
              <a:t>experiences</a:t>
            </a:r>
            <a:r>
              <a:rPr lang="en-US" sz="3500" dirty="0">
                <a:solidFill>
                  <a:srgbClr val="000000"/>
                </a:solidFill>
                <a:latin typeface="Open Sans"/>
                <a:ea typeface="Open Sans"/>
                <a:cs typeface="Open Sans"/>
                <a:sym typeface="Open Sans"/>
              </a:rPr>
              <a:t>, </a:t>
            </a:r>
            <a:r>
              <a:rPr lang="en-US" sz="3500" b="1" dirty="0">
                <a:solidFill>
                  <a:schemeClr val="accent6">
                    <a:lumMod val="50000"/>
                  </a:schemeClr>
                </a:solidFill>
                <a:latin typeface="Open Sans"/>
                <a:ea typeface="Open Sans"/>
                <a:cs typeface="Open Sans"/>
                <a:sym typeface="Open Sans"/>
              </a:rPr>
              <a:t>preferences</a:t>
            </a:r>
            <a:r>
              <a:rPr lang="en-US" sz="3500" dirty="0">
                <a:solidFill>
                  <a:srgbClr val="000000"/>
                </a:solidFill>
                <a:latin typeface="Open Sans"/>
                <a:ea typeface="Open Sans"/>
                <a:cs typeface="Open Sans"/>
                <a:sym typeface="Open Sans"/>
              </a:rPr>
              <a:t>, and </a:t>
            </a:r>
            <a:r>
              <a:rPr lang="en-US" sz="3500" b="1" dirty="0" smtClean="0">
                <a:solidFill>
                  <a:schemeClr val="accent6">
                    <a:lumMod val="50000"/>
                  </a:schemeClr>
                </a:solidFill>
                <a:latin typeface="Open Sans"/>
                <a:ea typeface="Open Sans"/>
                <a:cs typeface="Open Sans"/>
                <a:sym typeface="Open Sans"/>
              </a:rPr>
              <a:t>sensitivities</a:t>
            </a:r>
            <a:endParaRPr lang="en-US" sz="3500" dirty="0">
              <a:solidFill>
                <a:srgbClr val="000000"/>
              </a:solidFill>
              <a:latin typeface="Open Sans"/>
              <a:ea typeface="Open Sans"/>
              <a:cs typeface="Open Sans"/>
              <a:sym typeface="Open Sans"/>
            </a:endParaRPr>
          </a:p>
          <a:p>
            <a:pPr marL="990640" lvl="2" indent="-45720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Becoming </a:t>
            </a:r>
            <a:r>
              <a:rPr lang="en-US" sz="3500" dirty="0">
                <a:solidFill>
                  <a:srgbClr val="000000"/>
                </a:solidFill>
                <a:latin typeface="Open Sans"/>
                <a:ea typeface="Open Sans"/>
                <a:cs typeface="Open Sans"/>
                <a:sym typeface="Open Sans"/>
              </a:rPr>
              <a:t>more conscious of how these perceptions influence </a:t>
            </a:r>
            <a:r>
              <a:rPr lang="en-US" sz="3500" dirty="0" smtClean="0">
                <a:solidFill>
                  <a:srgbClr val="000000"/>
                </a:solidFill>
                <a:latin typeface="Open Sans"/>
                <a:ea typeface="Open Sans"/>
                <a:cs typeface="Open Sans"/>
                <a:sym typeface="Open Sans"/>
              </a:rPr>
              <a:t>their </a:t>
            </a:r>
            <a:r>
              <a:rPr lang="en-US" sz="3500" b="1" dirty="0" smtClean="0">
                <a:solidFill>
                  <a:schemeClr val="accent6">
                    <a:lumMod val="50000"/>
                  </a:schemeClr>
                </a:solidFill>
                <a:latin typeface="Open Sans"/>
                <a:ea typeface="Open Sans"/>
                <a:cs typeface="Open Sans"/>
                <a:sym typeface="Open Sans"/>
              </a:rPr>
              <a:t>emotions</a:t>
            </a:r>
            <a:endParaRPr lang="en-US" sz="3500" dirty="0" smtClean="0">
              <a:solidFill>
                <a:srgbClr val="000000"/>
              </a:solidFill>
              <a:latin typeface="Open Sans"/>
              <a:ea typeface="Open Sans"/>
              <a:cs typeface="Open Sans"/>
              <a:sym typeface="Open Sans"/>
            </a:endParaRPr>
          </a:p>
          <a:p>
            <a:pPr marL="990640" lvl="2" indent="-45720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Design </a:t>
            </a:r>
            <a:r>
              <a:rPr lang="en-US" sz="3500" dirty="0">
                <a:solidFill>
                  <a:srgbClr val="000000"/>
                </a:solidFill>
                <a:latin typeface="Open Sans"/>
                <a:ea typeface="Open Sans"/>
                <a:cs typeface="Open Sans"/>
                <a:sym typeface="Open Sans"/>
              </a:rPr>
              <a:t>with greater </a:t>
            </a:r>
            <a:r>
              <a:rPr lang="en-US" sz="3500" b="1" dirty="0">
                <a:solidFill>
                  <a:schemeClr val="accent6">
                    <a:lumMod val="50000"/>
                  </a:schemeClr>
                </a:solidFill>
                <a:latin typeface="Open Sans"/>
                <a:ea typeface="Open Sans"/>
                <a:cs typeface="Open Sans"/>
                <a:sym typeface="Open Sans"/>
              </a:rPr>
              <a:t>care</a:t>
            </a:r>
            <a:r>
              <a:rPr lang="en-US" sz="3500" dirty="0">
                <a:solidFill>
                  <a:srgbClr val="000000"/>
                </a:solidFill>
                <a:latin typeface="Open Sans"/>
                <a:ea typeface="Open Sans"/>
                <a:cs typeface="Open Sans"/>
                <a:sym typeface="Open Sans"/>
              </a:rPr>
              <a:t>, because you know that each choice can change how someone </a:t>
            </a:r>
            <a:r>
              <a:rPr lang="en-US" sz="3500" dirty="0" smtClean="0">
                <a:solidFill>
                  <a:srgbClr val="000000"/>
                </a:solidFill>
                <a:latin typeface="Open Sans"/>
                <a:ea typeface="Open Sans"/>
                <a:cs typeface="Open Sans"/>
                <a:sym typeface="Open Sans"/>
              </a:rPr>
              <a:t>feels</a:t>
            </a:r>
            <a:endParaRPr lang="en-US" sz="3500" dirty="0">
              <a:solidFill>
                <a:srgbClr val="000000"/>
              </a:solidFill>
              <a:latin typeface="Open Sans"/>
              <a:ea typeface="Open Sans"/>
              <a:cs typeface="Open Sans"/>
              <a:sym typeface="Open Sans"/>
            </a:endParaRPr>
          </a:p>
          <a:p>
            <a:pPr marL="533440" lvl="2">
              <a:lnSpc>
                <a:spcPts val="4900"/>
              </a:lnSpc>
            </a:pPr>
            <a:endParaRPr lang="en-US" sz="3500" dirty="0">
              <a:solidFill>
                <a:srgbClr val="000000"/>
              </a:solidFill>
              <a:latin typeface="Open Sans"/>
              <a:ea typeface="Open Sans"/>
              <a:cs typeface="Open Sans"/>
              <a:sym typeface="Open Sans"/>
            </a:endParaRPr>
          </a:p>
          <a:p>
            <a:pPr marL="533440" lvl="2" algn="l">
              <a:lnSpc>
                <a:spcPts val="4900"/>
              </a:lnSpc>
            </a:pPr>
            <a:endParaRPr lang="en-US" sz="3500" dirty="0">
              <a:solidFill>
                <a:srgbClr val="000000"/>
              </a:solidFill>
              <a:latin typeface="Open Sans"/>
              <a:ea typeface="Open Sans"/>
              <a:cs typeface="Open Sans"/>
              <a:sym typeface="Open Sans"/>
            </a:endParaRPr>
          </a:p>
          <a:p>
            <a:pPr marL="800160" lvl="2" indent="-266720" algn="l">
              <a:lnSpc>
                <a:spcPts val="4900"/>
              </a:lnSpc>
            </a:pPr>
            <a:endParaRPr lang="en-US" sz="3500" dirty="0">
              <a:solidFill>
                <a:srgbClr val="000000"/>
              </a:solidFill>
              <a:latin typeface="Open Sans"/>
              <a:ea typeface="Open Sans"/>
              <a:cs typeface="Open Sans"/>
              <a:sym typeface="Open Sans"/>
            </a:endParaRPr>
          </a:p>
        </p:txBody>
      </p:sp>
      <p:sp>
        <p:nvSpPr>
          <p:cNvPr id="9" name="TextBox 9"/>
          <p:cNvSpPr txBox="1"/>
          <p:nvPr/>
        </p:nvSpPr>
        <p:spPr>
          <a:xfrm>
            <a:off x="6385920" y="1029697"/>
            <a:ext cx="10775122" cy="1641475"/>
          </a:xfrm>
          <a:prstGeom prst="rect">
            <a:avLst/>
          </a:prstGeom>
        </p:spPr>
        <p:txBody>
          <a:bodyPr wrap="square" lIns="0" tIns="0" rIns="0" bIns="0" rtlCol="0" anchor="t">
            <a:spAutoFit/>
          </a:bodyPr>
          <a:lstStyle/>
          <a:p>
            <a:pPr>
              <a:lnSpc>
                <a:spcPts val="6440"/>
              </a:lnSpc>
            </a:pPr>
            <a:r>
              <a:rPr lang="en-US" sz="4600" b="1" dirty="0" smtClean="0">
                <a:solidFill>
                  <a:srgbClr val="000000"/>
                </a:solidFill>
                <a:latin typeface="Open Sans Bold"/>
                <a:ea typeface="Open Sans Bold"/>
                <a:cs typeface="Open Sans Bold"/>
                <a:sym typeface="Open Sans Bold"/>
              </a:rPr>
              <a:t>WHAT IS THE MOST IMPORTANT SKILL YOU LEARN HERE?</a:t>
            </a:r>
            <a:endParaRPr lang="en-US" sz="4600" b="1" dirty="0">
              <a:solidFill>
                <a:srgbClr val="000000"/>
              </a:solidFill>
              <a:latin typeface="Open Sans Bold"/>
              <a:ea typeface="Open Sans Bold"/>
              <a:cs typeface="Open Sans Bold"/>
              <a:sym typeface="Open Sans Bold"/>
            </a:endParaRPr>
          </a:p>
        </p:txBody>
      </p:sp>
      <p:sp>
        <p:nvSpPr>
          <p:cNvPr id="10" name="TextBox 9"/>
          <p:cNvSpPr txBox="1"/>
          <p:nvPr/>
        </p:nvSpPr>
        <p:spPr>
          <a:xfrm>
            <a:off x="1316183" y="6515100"/>
            <a:ext cx="3733800" cy="2389437"/>
          </a:xfrm>
          <a:prstGeom prst="rect">
            <a:avLst/>
          </a:prstGeom>
        </p:spPr>
        <p:txBody>
          <a:bodyPr wrap="square" lIns="0" tIns="0" rIns="0" bIns="0" rtlCol="0" anchor="t">
            <a:spAutoFit/>
          </a:bodyPr>
          <a:lstStyle/>
          <a:p>
            <a:pPr algn="ctr">
              <a:lnSpc>
                <a:spcPts val="6440"/>
              </a:lnSpc>
            </a:pPr>
            <a:r>
              <a:rPr lang="es-ES" sz="4000" b="1" dirty="0">
                <a:solidFill>
                  <a:schemeClr val="bg1"/>
                </a:solidFill>
                <a:latin typeface="Open Sans Bold"/>
                <a:ea typeface="Open Sans Bold"/>
                <a:cs typeface="Open Sans Bold"/>
                <a:sym typeface="Open Sans Bold"/>
              </a:rPr>
              <a:t>AWARENESS AND SENSITIVITY</a:t>
            </a:r>
            <a:endParaRPr lang="en-US" sz="4000" b="1" dirty="0">
              <a:solidFill>
                <a:schemeClr val="bg1"/>
              </a:solidFill>
              <a:latin typeface="Open Sans Bold"/>
              <a:ea typeface="Open Sans Bold"/>
              <a:cs typeface="Open Sans Bold"/>
              <a:sym typeface="Open Sans Bold"/>
            </a:endParaRPr>
          </a:p>
        </p:txBody>
      </p:sp>
    </p:spTree>
    <p:extLst>
      <p:ext uri="{BB962C8B-B14F-4D97-AF65-F5344CB8AC3E}">
        <p14:creationId xmlns:p14="http://schemas.microsoft.com/office/powerpoint/2010/main" val="141315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87" y="4152900"/>
            <a:ext cx="5330800" cy="2462213"/>
          </a:xfrm>
          <a:prstGeom prst="rect">
            <a:avLst/>
          </a:prstGeom>
        </p:spPr>
        <p:txBody>
          <a:bodyPr wrap="square" lIns="0" tIns="0" rIns="0" bIns="0" rtlCol="0" anchor="t">
            <a:spAutoFit/>
          </a:bodyPr>
          <a:lstStyle/>
          <a:p>
            <a:pPr algn="ctr">
              <a:lnSpc>
                <a:spcPts val="6440"/>
              </a:lnSpc>
            </a:pPr>
            <a:r>
              <a:rPr lang="es-ES" sz="4600" b="1" dirty="0" smtClean="0">
                <a:solidFill>
                  <a:srgbClr val="000000"/>
                </a:solidFill>
                <a:latin typeface="Open Sans Bold"/>
                <a:ea typeface="Open Sans Bold"/>
                <a:cs typeface="Open Sans Bold"/>
                <a:sym typeface="Open Sans Bold"/>
              </a:rPr>
              <a:t>LET’S USE THE ‘LISTEN TO YOUR SENSES’ TOOL</a:t>
            </a:r>
            <a:endParaRPr lang="en-US" sz="4600" b="1" dirty="0">
              <a:solidFill>
                <a:srgbClr val="000000"/>
              </a:solidFill>
              <a:latin typeface="Open Sans Bold"/>
              <a:ea typeface="Open Sans Bold"/>
              <a:cs typeface="Open Sans Bold"/>
              <a:sym typeface="Open Sans Bold"/>
            </a:endParaRPr>
          </a:p>
        </p:txBody>
      </p:sp>
      <p:sp>
        <p:nvSpPr>
          <p:cNvPr id="9" name="TextBox 9"/>
          <p:cNvSpPr txBox="1"/>
          <p:nvPr/>
        </p:nvSpPr>
        <p:spPr>
          <a:xfrm>
            <a:off x="8803711" y="929139"/>
            <a:ext cx="8903368" cy="8797280"/>
          </a:xfrm>
          <a:prstGeom prst="rect">
            <a:avLst/>
          </a:prstGeom>
        </p:spPr>
        <p:txBody>
          <a:bodyPr wrap="square" lIns="0" tIns="0" rIns="0" bIns="0" rtlCol="0" anchor="t">
            <a:spAutoFit/>
          </a:bodyPr>
          <a:lstStyle/>
          <a:p>
            <a:pPr>
              <a:lnSpc>
                <a:spcPts val="4900"/>
              </a:lnSpc>
            </a:pPr>
            <a:r>
              <a:rPr lang="en-US" sz="3600" dirty="0" smtClean="0">
                <a:solidFill>
                  <a:srgbClr val="000000"/>
                </a:solidFill>
                <a:latin typeface="Open Sans"/>
                <a:ea typeface="Open Sans"/>
                <a:cs typeface="Open Sans"/>
                <a:sym typeface="Open Sans"/>
              </a:rPr>
              <a:t>Now we are going to use </a:t>
            </a:r>
            <a:r>
              <a:rPr lang="en-US" sz="3600" dirty="0">
                <a:solidFill>
                  <a:srgbClr val="000000"/>
                </a:solidFill>
                <a:latin typeface="Open Sans"/>
                <a:ea typeface="Open Sans"/>
                <a:cs typeface="Open Sans"/>
                <a:sym typeface="Open Sans"/>
              </a:rPr>
              <a:t>the </a:t>
            </a:r>
            <a:r>
              <a:rPr lang="en-US" sz="3600" dirty="0" smtClean="0">
                <a:solidFill>
                  <a:srgbClr val="000000"/>
                </a:solidFill>
                <a:latin typeface="Open Sans"/>
                <a:ea typeface="Open Sans"/>
                <a:cs typeface="Open Sans"/>
                <a:sym typeface="Open Sans"/>
              </a:rPr>
              <a:t>LISTEN TO YOUR SENSES tool:</a:t>
            </a:r>
            <a:r>
              <a:rPr lang="en-US" sz="3600" dirty="0">
                <a:solidFill>
                  <a:srgbClr val="000000"/>
                </a:solidFill>
                <a:latin typeface="Open Sans"/>
                <a:ea typeface="Open Sans"/>
                <a:cs typeface="Open Sans"/>
                <a:sym typeface="Open Sans"/>
              </a:rPr>
              <a:t> </a:t>
            </a:r>
            <a:r>
              <a:rPr lang="en-US" sz="3600" dirty="0" smtClean="0">
                <a:solidFill>
                  <a:srgbClr val="000000"/>
                </a:solidFill>
                <a:latin typeface="Open Sans"/>
                <a:ea typeface="Open Sans"/>
                <a:cs typeface="Open Sans"/>
                <a:sym typeface="Open Sans"/>
              </a:rPr>
              <a:t>you </a:t>
            </a:r>
            <a:r>
              <a:rPr lang="en-US" sz="3600" dirty="0">
                <a:solidFill>
                  <a:srgbClr val="000000"/>
                </a:solidFill>
                <a:latin typeface="Open Sans"/>
                <a:ea typeface="Open Sans"/>
                <a:cs typeface="Open Sans"/>
                <a:sym typeface="Open Sans"/>
              </a:rPr>
              <a:t>will </a:t>
            </a:r>
            <a:r>
              <a:rPr lang="en-US" sz="3600" dirty="0" smtClean="0">
                <a:solidFill>
                  <a:srgbClr val="000000"/>
                </a:solidFill>
                <a:latin typeface="Open Sans"/>
                <a:ea typeface="Open Sans"/>
                <a:cs typeface="Open Sans"/>
                <a:sym typeface="Open Sans"/>
              </a:rPr>
              <a:t>be asked to </a:t>
            </a:r>
            <a:r>
              <a:rPr lang="en-US" sz="3600" b="1" dirty="0" smtClean="0">
                <a:solidFill>
                  <a:schemeClr val="accent6">
                    <a:lumMod val="50000"/>
                  </a:schemeClr>
                </a:solidFill>
                <a:latin typeface="Open Sans"/>
                <a:ea typeface="Open Sans"/>
                <a:cs typeface="Open Sans"/>
                <a:sym typeface="Open Sans"/>
              </a:rPr>
              <a:t>touch</a:t>
            </a:r>
            <a:r>
              <a:rPr lang="en-US" sz="3600" dirty="0" smtClean="0">
                <a:solidFill>
                  <a:srgbClr val="000000"/>
                </a:solidFill>
                <a:latin typeface="Open Sans"/>
                <a:ea typeface="Open Sans"/>
                <a:cs typeface="Open Sans"/>
                <a:sym typeface="Open Sans"/>
              </a:rPr>
              <a:t>, </a:t>
            </a:r>
            <a:r>
              <a:rPr lang="en-US" sz="3600" b="1" dirty="0" smtClean="0">
                <a:solidFill>
                  <a:schemeClr val="accent6">
                    <a:lumMod val="50000"/>
                  </a:schemeClr>
                </a:solidFill>
                <a:latin typeface="Open Sans"/>
                <a:ea typeface="Open Sans"/>
                <a:cs typeface="Open Sans"/>
                <a:sym typeface="Open Sans"/>
              </a:rPr>
              <a:t>smell</a:t>
            </a:r>
            <a:r>
              <a:rPr lang="en-US" sz="3600" dirty="0" smtClean="0">
                <a:solidFill>
                  <a:srgbClr val="000000"/>
                </a:solidFill>
                <a:latin typeface="Open Sans"/>
                <a:ea typeface="Open Sans"/>
                <a:cs typeface="Open Sans"/>
                <a:sym typeface="Open Sans"/>
              </a:rPr>
              <a:t>, </a:t>
            </a:r>
            <a:r>
              <a:rPr lang="en-US" sz="3600" b="1" dirty="0" smtClean="0">
                <a:solidFill>
                  <a:schemeClr val="accent6">
                    <a:lumMod val="50000"/>
                  </a:schemeClr>
                </a:solidFill>
                <a:latin typeface="Open Sans"/>
                <a:ea typeface="Open Sans"/>
                <a:cs typeface="Open Sans"/>
                <a:sym typeface="Open Sans"/>
              </a:rPr>
              <a:t>listen</a:t>
            </a:r>
            <a:r>
              <a:rPr lang="en-US" sz="3600" dirty="0" smtClean="0">
                <a:solidFill>
                  <a:srgbClr val="000000"/>
                </a:solidFill>
                <a:latin typeface="Open Sans"/>
                <a:ea typeface="Open Sans"/>
                <a:cs typeface="Open Sans"/>
                <a:sym typeface="Open Sans"/>
              </a:rPr>
              <a:t> and </a:t>
            </a:r>
            <a:r>
              <a:rPr lang="en-US" sz="3600" b="1" dirty="0" smtClean="0">
                <a:solidFill>
                  <a:schemeClr val="accent6">
                    <a:lumMod val="50000"/>
                  </a:schemeClr>
                </a:solidFill>
                <a:latin typeface="Open Sans"/>
                <a:ea typeface="Open Sans"/>
                <a:cs typeface="Open Sans"/>
                <a:sym typeface="Open Sans"/>
              </a:rPr>
              <a:t>taste</a:t>
            </a:r>
            <a:r>
              <a:rPr lang="en-US" sz="3600" dirty="0" smtClean="0">
                <a:solidFill>
                  <a:srgbClr val="000000"/>
                </a:solidFill>
                <a:latin typeface="Open Sans"/>
                <a:ea typeface="Open Sans"/>
                <a:cs typeface="Open Sans"/>
                <a:sym typeface="Open Sans"/>
              </a:rPr>
              <a:t> different items, and then </a:t>
            </a:r>
            <a:r>
              <a:rPr lang="en-US" sz="3600" dirty="0">
                <a:solidFill>
                  <a:srgbClr val="000000"/>
                </a:solidFill>
                <a:latin typeface="Open Sans"/>
                <a:ea typeface="Open Sans"/>
                <a:cs typeface="Open Sans"/>
                <a:sym typeface="Open Sans"/>
              </a:rPr>
              <a:t>to represent what you feel </a:t>
            </a:r>
            <a:r>
              <a:rPr lang="en-US" sz="3600" dirty="0" smtClean="0">
                <a:solidFill>
                  <a:srgbClr val="000000"/>
                </a:solidFill>
                <a:latin typeface="Open Sans"/>
                <a:ea typeface="Open Sans"/>
                <a:cs typeface="Open Sans"/>
                <a:sym typeface="Open Sans"/>
              </a:rPr>
              <a:t>by </a:t>
            </a:r>
            <a:r>
              <a:rPr lang="en-US" sz="3600" dirty="0">
                <a:solidFill>
                  <a:srgbClr val="000000"/>
                </a:solidFill>
                <a:latin typeface="Open Sans"/>
                <a:ea typeface="Open Sans"/>
                <a:cs typeface="Open Sans"/>
                <a:sym typeface="Open Sans"/>
              </a:rPr>
              <a:t>drawing, writing, </a:t>
            </a:r>
            <a:r>
              <a:rPr lang="en-US" sz="3600" dirty="0" smtClean="0">
                <a:solidFill>
                  <a:srgbClr val="000000"/>
                </a:solidFill>
                <a:latin typeface="Open Sans"/>
                <a:ea typeface="Open Sans"/>
                <a:cs typeface="Open Sans"/>
                <a:sym typeface="Open Sans"/>
              </a:rPr>
              <a:t>coloring or </a:t>
            </a:r>
            <a:r>
              <a:rPr lang="en-US" sz="3600" dirty="0">
                <a:solidFill>
                  <a:srgbClr val="000000"/>
                </a:solidFill>
                <a:latin typeface="Open Sans"/>
                <a:ea typeface="Open Sans"/>
                <a:cs typeface="Open Sans"/>
                <a:sym typeface="Open Sans"/>
              </a:rPr>
              <a:t>using any creative means you </a:t>
            </a:r>
            <a:r>
              <a:rPr lang="en-US" sz="3600" dirty="0" smtClean="0">
                <a:solidFill>
                  <a:srgbClr val="000000"/>
                </a:solidFill>
                <a:latin typeface="Open Sans"/>
                <a:ea typeface="Open Sans"/>
                <a:cs typeface="Open Sans"/>
                <a:sym typeface="Open Sans"/>
              </a:rPr>
              <a:t>like.</a:t>
            </a: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smtClean="0">
                <a:solidFill>
                  <a:srgbClr val="000000"/>
                </a:solidFill>
                <a:latin typeface="Open Sans"/>
                <a:ea typeface="Open Sans"/>
                <a:cs typeface="Open Sans"/>
                <a:sym typeface="Open Sans"/>
              </a:rPr>
              <a:t>At </a:t>
            </a:r>
            <a:r>
              <a:rPr lang="en-US" sz="3600" dirty="0">
                <a:solidFill>
                  <a:srgbClr val="000000"/>
                </a:solidFill>
                <a:latin typeface="Open Sans"/>
                <a:ea typeface="Open Sans"/>
                <a:cs typeface="Open Sans"/>
                <a:sym typeface="Open Sans"/>
              </a:rPr>
              <a:t>the end, you will </a:t>
            </a:r>
            <a:r>
              <a:rPr lang="en-US" sz="3600" b="1" dirty="0">
                <a:solidFill>
                  <a:schemeClr val="accent6">
                    <a:lumMod val="50000"/>
                  </a:schemeClr>
                </a:solidFill>
                <a:latin typeface="Open Sans"/>
                <a:ea typeface="Open Sans"/>
                <a:cs typeface="Open Sans"/>
                <a:sym typeface="Open Sans"/>
              </a:rPr>
              <a:t>share</a:t>
            </a:r>
            <a:r>
              <a:rPr lang="en-US" sz="3600" dirty="0">
                <a:solidFill>
                  <a:srgbClr val="000000"/>
                </a:solidFill>
                <a:latin typeface="Open Sans"/>
                <a:ea typeface="Open Sans"/>
                <a:cs typeface="Open Sans"/>
                <a:sym typeface="Open Sans"/>
              </a:rPr>
              <a:t> what you want (only if you feel comfortable) with the group.</a:t>
            </a: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b="1" dirty="0">
                <a:solidFill>
                  <a:schemeClr val="accent6">
                    <a:lumMod val="50000"/>
                  </a:schemeClr>
                </a:solidFill>
                <a:latin typeface="Open Sans"/>
                <a:ea typeface="Open Sans"/>
                <a:cs typeface="Open Sans"/>
                <a:sym typeface="Open Sans"/>
              </a:rPr>
              <a:t>This is not a test</a:t>
            </a:r>
            <a:r>
              <a:rPr lang="en-US" sz="3600" dirty="0">
                <a:solidFill>
                  <a:srgbClr val="000000"/>
                </a:solidFill>
                <a:latin typeface="Open Sans"/>
                <a:ea typeface="Open Sans"/>
                <a:cs typeface="Open Sans"/>
                <a:sym typeface="Open Sans"/>
              </a:rPr>
              <a:t>. It is a way to learn more about yourself so that, later, you can understand others better.</a:t>
            </a:r>
          </a:p>
        </p:txBody>
      </p:sp>
    </p:spTree>
    <p:extLst>
      <p:ext uri="{BB962C8B-B14F-4D97-AF65-F5344CB8AC3E}">
        <p14:creationId xmlns:p14="http://schemas.microsoft.com/office/powerpoint/2010/main" val="419280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0" cy="10282333"/>
            <a:chOff x="0" y="0"/>
            <a:chExt cx="24384000" cy="13709777"/>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a:solidFill>
            <a:schemeClr val="accent6">
              <a:lumMod val="50000"/>
            </a:schemeClr>
          </a:solidFill>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grp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87" y="4536819"/>
            <a:ext cx="5330800" cy="1588576"/>
          </a:xfrm>
          <a:prstGeom prst="rect">
            <a:avLst/>
          </a:prstGeom>
        </p:spPr>
        <p:txBody>
          <a:bodyPr wrap="square" lIns="0" tIns="0" rIns="0" bIns="0" rtlCol="0" anchor="t">
            <a:spAutoFit/>
          </a:bodyPr>
          <a:lstStyle/>
          <a:p>
            <a:pPr algn="ctr">
              <a:lnSpc>
                <a:spcPts val="6440"/>
              </a:lnSpc>
            </a:pPr>
            <a:r>
              <a:rPr lang="es-ES" sz="4600" b="1" dirty="0" smtClean="0">
                <a:solidFill>
                  <a:srgbClr val="E9DDD8"/>
                </a:solidFill>
                <a:latin typeface="Open Sans Bold"/>
                <a:ea typeface="Open Sans Bold"/>
                <a:cs typeface="Open Sans Bold"/>
                <a:sym typeface="Open Sans Bold"/>
              </a:rPr>
              <a:t>QUIZ </a:t>
            </a:r>
          </a:p>
          <a:p>
            <a:pPr algn="ctr">
              <a:lnSpc>
                <a:spcPts val="6440"/>
              </a:lnSpc>
            </a:pPr>
            <a:r>
              <a:rPr lang="es-ES" sz="4600" b="1" dirty="0" smtClean="0">
                <a:solidFill>
                  <a:srgbClr val="E9DDD8"/>
                </a:solidFill>
                <a:latin typeface="Open Sans Bold"/>
                <a:ea typeface="Open Sans Bold"/>
                <a:cs typeface="Open Sans Bold"/>
                <a:sym typeface="Open Sans Bold"/>
              </a:rPr>
              <a:t>ANSWERS</a:t>
            </a:r>
            <a:endParaRPr lang="en-US" sz="4600" b="1" dirty="0">
              <a:solidFill>
                <a:srgbClr val="E9DDD8"/>
              </a:solidFill>
              <a:latin typeface="Open Sans Bold"/>
              <a:ea typeface="Open Sans Bold"/>
              <a:cs typeface="Open Sans Bold"/>
              <a:sym typeface="Open Sans Bold"/>
            </a:endParaRPr>
          </a:p>
        </p:txBody>
      </p:sp>
      <p:sp>
        <p:nvSpPr>
          <p:cNvPr id="9" name="TextBox 9"/>
          <p:cNvSpPr txBox="1"/>
          <p:nvPr/>
        </p:nvSpPr>
        <p:spPr>
          <a:xfrm>
            <a:off x="9144000" y="2721419"/>
            <a:ext cx="2743200" cy="5728363"/>
          </a:xfrm>
          <a:prstGeom prst="rect">
            <a:avLst/>
          </a:prstGeom>
        </p:spPr>
        <p:txBody>
          <a:bodyPr wrap="square" lIns="0" tIns="0" rIns="0" bIns="0" rtlCol="0" anchor="t">
            <a:spAutoFit/>
          </a:bodyPr>
          <a:lstStyle/>
          <a:p>
            <a:pPr marL="742950" indent="-742950">
              <a:lnSpc>
                <a:spcPct val="150000"/>
              </a:lnSpc>
              <a:buAutoNum type="arabicParenR"/>
            </a:pPr>
            <a:r>
              <a:rPr lang="en-US" sz="3600" dirty="0" smtClean="0">
                <a:solidFill>
                  <a:srgbClr val="000000"/>
                </a:solidFill>
                <a:latin typeface="Open Sans"/>
                <a:ea typeface="Open Sans"/>
                <a:cs typeface="Open Sans"/>
                <a:sym typeface="Open Sans"/>
              </a:rPr>
              <a:t>B</a:t>
            </a:r>
          </a:p>
          <a:p>
            <a:pPr marL="742950" indent="-742950">
              <a:lnSpc>
                <a:spcPct val="150000"/>
              </a:lnSpc>
              <a:buAutoNum type="arabicParenR"/>
            </a:pPr>
            <a:r>
              <a:rPr lang="es-ES" sz="3600" dirty="0" smtClean="0">
                <a:solidFill>
                  <a:srgbClr val="000000"/>
                </a:solidFill>
                <a:latin typeface="Open Sans"/>
                <a:ea typeface="Open Sans"/>
                <a:cs typeface="Open Sans"/>
                <a:sym typeface="Open Sans"/>
              </a:rPr>
              <a:t>C</a:t>
            </a:r>
          </a:p>
          <a:p>
            <a:pPr marL="742950" indent="-742950">
              <a:lnSpc>
                <a:spcPct val="150000"/>
              </a:lnSpc>
              <a:buAutoNum type="arabicParenR"/>
            </a:pPr>
            <a:r>
              <a:rPr lang="es-ES" sz="3600" dirty="0" smtClean="0">
                <a:solidFill>
                  <a:srgbClr val="000000"/>
                </a:solidFill>
                <a:latin typeface="Open Sans"/>
                <a:ea typeface="Open Sans"/>
                <a:cs typeface="Open Sans"/>
                <a:sym typeface="Open Sans"/>
              </a:rPr>
              <a:t>B</a:t>
            </a:r>
          </a:p>
          <a:p>
            <a:pPr marL="742950" indent="-742950">
              <a:lnSpc>
                <a:spcPct val="150000"/>
              </a:lnSpc>
              <a:buAutoNum type="arabicParenR"/>
            </a:pPr>
            <a:r>
              <a:rPr lang="es-ES" sz="3600" dirty="0" smtClean="0">
                <a:solidFill>
                  <a:srgbClr val="000000"/>
                </a:solidFill>
                <a:latin typeface="Open Sans"/>
                <a:ea typeface="Open Sans"/>
                <a:cs typeface="Open Sans"/>
                <a:sym typeface="Open Sans"/>
              </a:rPr>
              <a:t>A</a:t>
            </a:r>
          </a:p>
          <a:p>
            <a:pPr marL="742950" indent="-742950">
              <a:lnSpc>
                <a:spcPct val="150000"/>
              </a:lnSpc>
              <a:buAutoNum type="arabicParenR"/>
            </a:pPr>
            <a:r>
              <a:rPr lang="es-ES" sz="3600" dirty="0" smtClean="0">
                <a:solidFill>
                  <a:srgbClr val="000000"/>
                </a:solidFill>
                <a:latin typeface="Open Sans"/>
                <a:ea typeface="Open Sans"/>
                <a:cs typeface="Open Sans"/>
                <a:sym typeface="Open Sans"/>
              </a:rPr>
              <a:t>B</a:t>
            </a:r>
          </a:p>
          <a:p>
            <a:pPr marL="742950" indent="-742950">
              <a:lnSpc>
                <a:spcPct val="150000"/>
              </a:lnSpc>
              <a:buAutoNum type="arabicParenR"/>
            </a:pPr>
            <a:r>
              <a:rPr lang="es-ES" sz="3600" dirty="0" smtClean="0">
                <a:solidFill>
                  <a:srgbClr val="000000"/>
                </a:solidFill>
                <a:latin typeface="Open Sans"/>
                <a:ea typeface="Open Sans"/>
                <a:cs typeface="Open Sans"/>
                <a:sym typeface="Open Sans"/>
              </a:rPr>
              <a:t>A</a:t>
            </a:r>
          </a:p>
          <a:p>
            <a:pPr marL="742950" indent="-742950">
              <a:lnSpc>
                <a:spcPct val="150000"/>
              </a:lnSpc>
              <a:buAutoNum type="arabicParenR"/>
            </a:pPr>
            <a:r>
              <a:rPr lang="es-ES" sz="3600" dirty="0">
                <a:solidFill>
                  <a:srgbClr val="000000"/>
                </a:solidFill>
                <a:latin typeface="Open Sans"/>
                <a:ea typeface="Open Sans"/>
                <a:cs typeface="Open Sans"/>
                <a:sym typeface="Open Sans"/>
              </a:rPr>
              <a:t>B</a:t>
            </a:r>
            <a:endParaRPr lang="en-US" sz="3600" dirty="0" smtClean="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93956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4668"/>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stretch>
                <a:fillRect t="-22" b="-22"/>
              </a:stretch>
            </a:blipFill>
          </p:spPr>
        </p:sp>
      </p:gr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922" y="2907145"/>
            <a:ext cx="15887264" cy="1959396"/>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28571" b="34249"/>
          <a:stretch/>
        </p:blipFill>
        <p:spPr>
          <a:xfrm>
            <a:off x="13627791" y="-2128932"/>
            <a:ext cx="6554569" cy="4267200"/>
          </a:xfrm>
          <a:prstGeom prst="rect">
            <a:avLst/>
          </a:prstGeom>
        </p:spPr>
      </p:pic>
      <p:sp>
        <p:nvSpPr>
          <p:cNvPr id="9" name="TextBox 9"/>
          <p:cNvSpPr txBox="1"/>
          <p:nvPr/>
        </p:nvSpPr>
        <p:spPr>
          <a:xfrm>
            <a:off x="6172200" y="2223234"/>
            <a:ext cx="5029200" cy="747962"/>
          </a:xfrm>
          <a:prstGeom prst="rect">
            <a:avLst/>
          </a:prstGeom>
        </p:spPr>
        <p:txBody>
          <a:bodyPr wrap="square" lIns="0" tIns="0" rIns="0" bIns="0" rtlCol="0" anchor="t">
            <a:spAutoFit/>
          </a:bodyPr>
          <a:lstStyle/>
          <a:p>
            <a:pPr algn="ctr">
              <a:lnSpc>
                <a:spcPts val="6440"/>
              </a:lnSpc>
            </a:pPr>
            <a:r>
              <a:rPr lang="en-US" sz="4000" dirty="0" smtClean="0">
                <a:solidFill>
                  <a:srgbClr val="000000"/>
                </a:solidFill>
                <a:latin typeface="Open Sans" panose="020B0604020202020204" charset="0"/>
                <a:ea typeface="Open Sans" panose="020B0604020202020204" charset="0"/>
                <a:cs typeface="Open Sans" panose="020B0604020202020204" charset="0"/>
                <a:sym typeface="Open Sans Bold"/>
              </a:rPr>
              <a:t>Project partners</a:t>
            </a:r>
            <a:endParaRPr lang="en-US" sz="4000" dirty="0">
              <a:solidFill>
                <a:srgbClr val="000000"/>
              </a:solidFill>
              <a:latin typeface="Open Sans" panose="020B0604020202020204" charset="0"/>
              <a:ea typeface="Open Sans" panose="020B0604020202020204" charset="0"/>
              <a:cs typeface="Open Sans" panose="020B0604020202020204" charset="0"/>
              <a:sym typeface="Open Sans Bold"/>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399" y="6218655"/>
            <a:ext cx="6096000" cy="1358115"/>
          </a:xfrm>
          <a:prstGeom prst="rect">
            <a:avLst/>
          </a:prstGeom>
        </p:spPr>
      </p:pic>
      <p:sp>
        <p:nvSpPr>
          <p:cNvPr id="11" name="TextBox 9"/>
          <p:cNvSpPr txBox="1"/>
          <p:nvPr/>
        </p:nvSpPr>
        <p:spPr>
          <a:xfrm>
            <a:off x="609600" y="7886700"/>
            <a:ext cx="11353800" cy="1477328"/>
          </a:xfrm>
          <a:prstGeom prst="rect">
            <a:avLst/>
          </a:prstGeom>
        </p:spPr>
        <p:txBody>
          <a:bodyPr wrap="square" lIns="0" tIns="0" rIns="0" bIns="0" rtlCol="0" anchor="t">
            <a:spAutoFit/>
          </a:bodyPr>
          <a:lstStyle/>
          <a:p>
            <a:pPr algn="just"/>
            <a:r>
              <a:rPr lang="en-US" sz="2400" dirty="0">
                <a:solidFill>
                  <a:srgbClr val="000000"/>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54096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TextBox 4"/>
          <p:cNvSpPr txBox="1"/>
          <p:nvPr/>
        </p:nvSpPr>
        <p:spPr>
          <a:xfrm>
            <a:off x="5438378" y="1568233"/>
            <a:ext cx="9192022" cy="820738"/>
          </a:xfrm>
          <a:prstGeom prst="rect">
            <a:avLst/>
          </a:prstGeom>
        </p:spPr>
        <p:txBody>
          <a:bodyPr wrap="square" lIns="0" tIns="0" rIns="0" bIns="0" rtlCol="0" anchor="t">
            <a:spAutoFit/>
          </a:bodyPr>
          <a:lstStyle/>
          <a:p>
            <a:pPr algn="l">
              <a:lnSpc>
                <a:spcPts val="6440"/>
              </a:lnSpc>
            </a:pPr>
            <a:r>
              <a:rPr lang="en-US" sz="4600" b="1" dirty="0" smtClean="0">
                <a:solidFill>
                  <a:srgbClr val="000000"/>
                </a:solidFill>
                <a:latin typeface="Open Sans Bold"/>
                <a:ea typeface="Open Sans Bold"/>
                <a:cs typeface="Open Sans Bold"/>
                <a:sym typeface="Open Sans Bold"/>
              </a:rPr>
              <a:t>WHY WE DO THIS ACTIVITY</a:t>
            </a:r>
            <a:endParaRPr lang="en-US" sz="4600" b="1" dirty="0">
              <a:solidFill>
                <a:srgbClr val="000000"/>
              </a:solidFill>
              <a:latin typeface="Open Sans Bold"/>
              <a:ea typeface="Open Sans Bold"/>
              <a:cs typeface="Open Sans Bold"/>
              <a:sym typeface="Open Sans Bold"/>
            </a:endParaRPr>
          </a:p>
        </p:txBody>
      </p:sp>
      <p:sp>
        <p:nvSpPr>
          <p:cNvPr id="5" name="TextBox 5"/>
          <p:cNvSpPr txBox="1"/>
          <p:nvPr/>
        </p:nvSpPr>
        <p:spPr>
          <a:xfrm>
            <a:off x="1504950" y="2879911"/>
            <a:ext cx="15944850" cy="5630709"/>
          </a:xfrm>
          <a:prstGeom prst="rect">
            <a:avLst/>
          </a:prstGeom>
        </p:spPr>
        <p:txBody>
          <a:bodyPr wrap="square" lIns="0" tIns="0" rIns="0" bIns="0" rtlCol="0" anchor="t">
            <a:spAutoFit/>
          </a:bodyPr>
          <a:lstStyle/>
          <a:p>
            <a:pPr>
              <a:lnSpc>
                <a:spcPts val="4900"/>
              </a:lnSpc>
            </a:pPr>
            <a:r>
              <a:rPr lang="en-US" sz="4000" dirty="0">
                <a:solidFill>
                  <a:srgbClr val="000000"/>
                </a:solidFill>
                <a:latin typeface="Open Sans"/>
                <a:ea typeface="Open Sans"/>
                <a:cs typeface="Open Sans"/>
                <a:sym typeface="Open Sans"/>
              </a:rPr>
              <a:t>Before learning to design spaces that respond to people’s needs, you need to understand your own </a:t>
            </a:r>
            <a:r>
              <a:rPr lang="en-US" sz="4000" b="1" dirty="0">
                <a:solidFill>
                  <a:schemeClr val="accent6">
                    <a:lumMod val="50000"/>
                  </a:schemeClr>
                </a:solidFill>
                <a:latin typeface="Open Sans"/>
                <a:ea typeface="Open Sans"/>
                <a:cs typeface="Open Sans"/>
                <a:sym typeface="Open Sans"/>
              </a:rPr>
              <a:t>sensory experiences</a:t>
            </a:r>
            <a:r>
              <a:rPr lang="en-US" sz="4000" dirty="0">
                <a:solidFill>
                  <a:srgbClr val="000000"/>
                </a:solidFill>
                <a:latin typeface="Open Sans"/>
                <a:ea typeface="Open Sans"/>
                <a:cs typeface="Open Sans"/>
                <a:sym typeface="Open Sans"/>
              </a:rPr>
              <a:t>.</a:t>
            </a:r>
          </a:p>
          <a:p>
            <a:pPr>
              <a:lnSpc>
                <a:spcPts val="4900"/>
              </a:lnSpc>
            </a:pPr>
            <a:endParaRPr lang="en-US" sz="4000" dirty="0">
              <a:solidFill>
                <a:srgbClr val="000000"/>
              </a:solidFill>
              <a:latin typeface="Open Sans"/>
              <a:ea typeface="Open Sans"/>
              <a:cs typeface="Open Sans"/>
              <a:sym typeface="Open Sans"/>
            </a:endParaRPr>
          </a:p>
          <a:p>
            <a:pPr>
              <a:lnSpc>
                <a:spcPts val="4900"/>
              </a:lnSpc>
            </a:pPr>
            <a:r>
              <a:rPr lang="en-US" sz="4000" dirty="0">
                <a:solidFill>
                  <a:srgbClr val="000000"/>
                </a:solidFill>
                <a:latin typeface="Open Sans"/>
                <a:ea typeface="Open Sans"/>
                <a:cs typeface="Open Sans"/>
                <a:sym typeface="Open Sans"/>
              </a:rPr>
              <a:t>Everyone perceives space </a:t>
            </a:r>
            <a:r>
              <a:rPr lang="en-US" sz="4000" dirty="0" smtClean="0">
                <a:solidFill>
                  <a:srgbClr val="000000"/>
                </a:solidFill>
                <a:latin typeface="Open Sans"/>
                <a:ea typeface="Open Sans"/>
                <a:cs typeface="Open Sans"/>
                <a:sym typeface="Open Sans"/>
              </a:rPr>
              <a:t>differently. This </a:t>
            </a:r>
            <a:r>
              <a:rPr lang="en-US" sz="4000" dirty="0">
                <a:solidFill>
                  <a:srgbClr val="000000"/>
                </a:solidFill>
                <a:latin typeface="Open Sans"/>
                <a:ea typeface="Open Sans"/>
                <a:cs typeface="Open Sans"/>
                <a:sym typeface="Open Sans"/>
              </a:rPr>
              <a:t>activity helps you practice </a:t>
            </a:r>
            <a:r>
              <a:rPr lang="en-US" sz="4000" b="1" dirty="0">
                <a:solidFill>
                  <a:schemeClr val="accent6">
                    <a:lumMod val="50000"/>
                  </a:schemeClr>
                </a:solidFill>
                <a:latin typeface="Open Sans"/>
                <a:ea typeface="Open Sans"/>
                <a:cs typeface="Open Sans"/>
                <a:sym typeface="Open Sans"/>
              </a:rPr>
              <a:t>listening to your own senses </a:t>
            </a:r>
            <a:r>
              <a:rPr lang="en-US" sz="4000" dirty="0">
                <a:solidFill>
                  <a:srgbClr val="000000"/>
                </a:solidFill>
                <a:latin typeface="Open Sans"/>
                <a:ea typeface="Open Sans"/>
                <a:cs typeface="Open Sans"/>
                <a:sym typeface="Open Sans"/>
              </a:rPr>
              <a:t>first, so you can later </a:t>
            </a:r>
            <a:r>
              <a:rPr lang="en-US" sz="4000" b="1" dirty="0">
                <a:solidFill>
                  <a:schemeClr val="accent6">
                    <a:lumMod val="50000"/>
                  </a:schemeClr>
                </a:solidFill>
                <a:latin typeface="Open Sans"/>
                <a:ea typeface="Open Sans"/>
                <a:cs typeface="Open Sans"/>
                <a:sym typeface="Open Sans"/>
              </a:rPr>
              <a:t>understand</a:t>
            </a:r>
            <a:r>
              <a:rPr lang="en-US" sz="4000" dirty="0">
                <a:solidFill>
                  <a:srgbClr val="000000"/>
                </a:solidFill>
                <a:latin typeface="Open Sans"/>
                <a:ea typeface="Open Sans"/>
                <a:cs typeface="Open Sans"/>
                <a:sym typeface="Open Sans"/>
              </a:rPr>
              <a:t> how </a:t>
            </a:r>
            <a:r>
              <a:rPr lang="en-US" sz="4000" b="1" dirty="0">
                <a:solidFill>
                  <a:schemeClr val="accent6">
                    <a:lumMod val="50000"/>
                  </a:schemeClr>
                </a:solidFill>
                <a:latin typeface="Open Sans"/>
                <a:ea typeface="Open Sans"/>
                <a:cs typeface="Open Sans"/>
                <a:sym typeface="Open Sans"/>
              </a:rPr>
              <a:t>others</a:t>
            </a:r>
            <a:r>
              <a:rPr lang="en-US" sz="4000" dirty="0">
                <a:solidFill>
                  <a:srgbClr val="000000"/>
                </a:solidFill>
                <a:latin typeface="Open Sans"/>
                <a:ea typeface="Open Sans"/>
                <a:cs typeface="Open Sans"/>
                <a:sym typeface="Open Sans"/>
              </a:rPr>
              <a:t> might experience a space.</a:t>
            </a:r>
          </a:p>
          <a:p>
            <a:pPr>
              <a:lnSpc>
                <a:spcPts val="4900"/>
              </a:lnSpc>
            </a:pPr>
            <a:endParaRPr lang="en-US" sz="4000" dirty="0">
              <a:solidFill>
                <a:srgbClr val="000000"/>
              </a:solidFill>
              <a:latin typeface="Open Sans"/>
              <a:ea typeface="Open Sans"/>
              <a:cs typeface="Open Sans"/>
              <a:sym typeface="Open Sans"/>
            </a:endParaRPr>
          </a:p>
          <a:p>
            <a:pPr>
              <a:lnSpc>
                <a:spcPts val="4900"/>
              </a:lnSpc>
            </a:pPr>
            <a:r>
              <a:rPr lang="en-US" sz="4000" dirty="0">
                <a:solidFill>
                  <a:srgbClr val="000000"/>
                </a:solidFill>
                <a:latin typeface="Open Sans"/>
                <a:ea typeface="Open Sans"/>
                <a:cs typeface="Open Sans"/>
                <a:sym typeface="Open Sans"/>
              </a:rPr>
              <a:t>You will explore touch, hearing, smell, taste, and sight to notice your own </a:t>
            </a:r>
            <a:r>
              <a:rPr lang="en-US" sz="4000" b="1" dirty="0">
                <a:solidFill>
                  <a:schemeClr val="accent6">
                    <a:lumMod val="50000"/>
                  </a:schemeClr>
                </a:solidFill>
                <a:latin typeface="Open Sans"/>
                <a:ea typeface="Open Sans"/>
                <a:cs typeface="Open Sans"/>
                <a:sym typeface="Open Sans"/>
              </a:rPr>
              <a:t>preferences</a:t>
            </a:r>
            <a:r>
              <a:rPr lang="en-US" sz="4000" dirty="0">
                <a:solidFill>
                  <a:srgbClr val="000000"/>
                </a:solidFill>
                <a:latin typeface="Open Sans"/>
                <a:ea typeface="Open Sans"/>
                <a:cs typeface="Open Sans"/>
                <a:sym typeface="Open Sans"/>
              </a:rPr>
              <a:t>, </a:t>
            </a:r>
            <a:r>
              <a:rPr lang="en-US" sz="4000" b="1" dirty="0">
                <a:solidFill>
                  <a:schemeClr val="accent6">
                    <a:lumMod val="50000"/>
                  </a:schemeClr>
                </a:solidFill>
                <a:latin typeface="Open Sans"/>
                <a:ea typeface="Open Sans"/>
                <a:cs typeface="Open Sans"/>
                <a:sym typeface="Open Sans"/>
              </a:rPr>
              <a:t>dislikes</a:t>
            </a:r>
            <a:r>
              <a:rPr lang="en-US" sz="4000" dirty="0">
                <a:solidFill>
                  <a:srgbClr val="000000"/>
                </a:solidFill>
                <a:latin typeface="Open Sans"/>
                <a:ea typeface="Open Sans"/>
                <a:cs typeface="Open Sans"/>
                <a:sym typeface="Open Sans"/>
              </a:rPr>
              <a:t>, and </a:t>
            </a:r>
            <a:r>
              <a:rPr lang="en-US" sz="4000" b="1" dirty="0">
                <a:solidFill>
                  <a:schemeClr val="accent6">
                    <a:lumMod val="50000"/>
                  </a:schemeClr>
                </a:solidFill>
                <a:latin typeface="Open Sans"/>
                <a:ea typeface="Open Sans"/>
                <a:cs typeface="Open Sans"/>
                <a:sym typeface="Open Sans"/>
              </a:rPr>
              <a:t>emotional reactions</a:t>
            </a:r>
            <a:r>
              <a:rPr lang="en-US" sz="4000" dirty="0">
                <a:solidFill>
                  <a:srgbClr val="000000"/>
                </a:solidFill>
                <a:latin typeface="Open Sans"/>
                <a:ea typeface="Open Sans"/>
                <a:cs typeface="Open Sans"/>
                <a:sym typeface="Open Sa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TextBox 4"/>
          <p:cNvSpPr txBox="1"/>
          <p:nvPr/>
        </p:nvSpPr>
        <p:spPr>
          <a:xfrm>
            <a:off x="5438378" y="1568233"/>
            <a:ext cx="9192022" cy="820738"/>
          </a:xfrm>
          <a:prstGeom prst="rect">
            <a:avLst/>
          </a:prstGeom>
        </p:spPr>
        <p:txBody>
          <a:bodyPr wrap="square" lIns="0" tIns="0" rIns="0" bIns="0" rtlCol="0" anchor="t">
            <a:spAutoFit/>
          </a:bodyPr>
          <a:lstStyle/>
          <a:p>
            <a:pPr algn="l">
              <a:lnSpc>
                <a:spcPts val="6440"/>
              </a:lnSpc>
            </a:pPr>
            <a:r>
              <a:rPr lang="en-US" sz="4600" b="1" dirty="0" smtClean="0">
                <a:solidFill>
                  <a:srgbClr val="000000"/>
                </a:solidFill>
                <a:latin typeface="Open Sans Bold"/>
                <a:ea typeface="Open Sans Bold"/>
                <a:cs typeface="Open Sans Bold"/>
                <a:sym typeface="Open Sans Bold"/>
              </a:rPr>
              <a:t>WHY WE DO THIS ACTIVITY</a:t>
            </a:r>
            <a:endParaRPr lang="en-US" sz="4600" b="1" dirty="0">
              <a:solidFill>
                <a:srgbClr val="000000"/>
              </a:solidFill>
              <a:latin typeface="Open Sans Bold"/>
              <a:ea typeface="Open Sans Bold"/>
              <a:cs typeface="Open Sans Bold"/>
              <a:sym typeface="Open Sans Bold"/>
            </a:endParaRPr>
          </a:p>
        </p:txBody>
      </p:sp>
      <p:sp>
        <p:nvSpPr>
          <p:cNvPr id="5" name="TextBox 5"/>
          <p:cNvSpPr txBox="1"/>
          <p:nvPr/>
        </p:nvSpPr>
        <p:spPr>
          <a:xfrm>
            <a:off x="1752600" y="3009900"/>
            <a:ext cx="15011400" cy="1885131"/>
          </a:xfrm>
          <a:prstGeom prst="rect">
            <a:avLst/>
          </a:prstGeom>
        </p:spPr>
        <p:txBody>
          <a:bodyPr wrap="square" lIns="0" tIns="0" rIns="0" bIns="0" rtlCol="0" anchor="t">
            <a:spAutoFit/>
          </a:bodyPr>
          <a:lstStyle/>
          <a:p>
            <a:pPr>
              <a:lnSpc>
                <a:spcPts val="4900"/>
              </a:lnSpc>
            </a:pPr>
            <a:r>
              <a:rPr lang="en-US" sz="4000" dirty="0">
                <a:solidFill>
                  <a:srgbClr val="000000"/>
                </a:solidFill>
                <a:latin typeface="Open Sans"/>
                <a:ea typeface="Open Sans"/>
                <a:cs typeface="Open Sans"/>
                <a:sym typeface="Open Sans"/>
              </a:rPr>
              <a:t>This is why we start with the </a:t>
            </a:r>
            <a:r>
              <a:rPr lang="en-US" sz="4000" dirty="0" smtClean="0">
                <a:solidFill>
                  <a:srgbClr val="000000"/>
                </a:solidFill>
                <a:latin typeface="Open Sans"/>
                <a:ea typeface="Open Sans"/>
                <a:cs typeface="Open Sans"/>
                <a:sym typeface="Open Sans"/>
              </a:rPr>
              <a:t>LISTEN TO YOUR SENSES </a:t>
            </a:r>
            <a:r>
              <a:rPr lang="en-US" sz="4000" dirty="0">
                <a:solidFill>
                  <a:srgbClr val="000000"/>
                </a:solidFill>
                <a:latin typeface="Open Sans"/>
                <a:ea typeface="Open Sans"/>
                <a:cs typeface="Open Sans"/>
                <a:sym typeface="Open Sans"/>
              </a:rPr>
              <a:t>activity. </a:t>
            </a:r>
            <a:endParaRPr lang="en-US" sz="4000" dirty="0" smtClean="0">
              <a:solidFill>
                <a:srgbClr val="000000"/>
              </a:solidFill>
              <a:latin typeface="Open Sans"/>
              <a:ea typeface="Open Sans"/>
              <a:cs typeface="Open Sans"/>
              <a:sym typeface="Open Sans"/>
            </a:endParaRPr>
          </a:p>
          <a:p>
            <a:pPr>
              <a:lnSpc>
                <a:spcPts val="4900"/>
              </a:lnSpc>
            </a:pPr>
            <a:endParaRPr lang="en-US" sz="4000" dirty="0" smtClean="0">
              <a:solidFill>
                <a:srgbClr val="000000"/>
              </a:solidFill>
              <a:latin typeface="Open Sans"/>
              <a:ea typeface="Open Sans"/>
              <a:cs typeface="Open Sans"/>
              <a:sym typeface="Open Sans"/>
            </a:endParaRPr>
          </a:p>
          <a:p>
            <a:pPr>
              <a:lnSpc>
                <a:spcPts val="4900"/>
              </a:lnSpc>
            </a:pPr>
            <a:r>
              <a:rPr lang="en-US" sz="4000" dirty="0" smtClean="0">
                <a:solidFill>
                  <a:srgbClr val="000000"/>
                </a:solidFill>
                <a:latin typeface="Open Sans"/>
                <a:ea typeface="Open Sans"/>
                <a:cs typeface="Open Sans"/>
                <a:sym typeface="Open Sans"/>
              </a:rPr>
              <a:t>It </a:t>
            </a:r>
            <a:r>
              <a:rPr lang="en-US" sz="4000" dirty="0">
                <a:solidFill>
                  <a:srgbClr val="000000"/>
                </a:solidFill>
                <a:latin typeface="Open Sans"/>
                <a:ea typeface="Open Sans"/>
                <a:cs typeface="Open Sans"/>
                <a:sym typeface="Open Sans"/>
              </a:rPr>
              <a:t>helps you learn</a:t>
            </a:r>
            <a:r>
              <a:rPr lang="en-US" sz="4000" dirty="0" smtClean="0">
                <a:solidFill>
                  <a:srgbClr val="000000"/>
                </a:solidFill>
                <a:latin typeface="Open Sans"/>
                <a:ea typeface="Open Sans"/>
                <a:cs typeface="Open Sans"/>
                <a:sym typeface="Open Sans"/>
              </a:rPr>
              <a:t>:</a:t>
            </a:r>
          </a:p>
        </p:txBody>
      </p:sp>
      <p:sp>
        <p:nvSpPr>
          <p:cNvPr id="6" name="TextBox 5"/>
          <p:cNvSpPr txBox="1"/>
          <p:nvPr/>
        </p:nvSpPr>
        <p:spPr>
          <a:xfrm>
            <a:off x="1788695" y="4686300"/>
            <a:ext cx="14289505" cy="3141886"/>
          </a:xfrm>
          <a:prstGeom prst="rect">
            <a:avLst/>
          </a:prstGeom>
        </p:spPr>
        <p:txBody>
          <a:bodyPr wrap="square" lIns="0" tIns="0" rIns="0" bIns="0" rtlCol="0" anchor="t">
            <a:spAutoFit/>
          </a:bodyPr>
          <a:lstStyle/>
          <a:p>
            <a:pPr>
              <a:lnSpc>
                <a:spcPts val="4900"/>
              </a:lnSpc>
            </a:pPr>
            <a:endParaRPr lang="en-US" sz="4000" dirty="0">
              <a:solidFill>
                <a:srgbClr val="000000"/>
              </a:solidFill>
              <a:latin typeface="Open Sans"/>
              <a:ea typeface="Open Sans"/>
              <a:cs typeface="Open Sans"/>
              <a:sym typeface="Open Sans"/>
            </a:endParaRPr>
          </a:p>
          <a:p>
            <a:pPr marL="742950" indent="-742950">
              <a:lnSpc>
                <a:spcPts val="4900"/>
              </a:lnSpc>
              <a:buFont typeface="Wingdings" panose="05000000000000000000" pitchFamily="2" charset="2"/>
              <a:buChar char="§"/>
            </a:pPr>
            <a:r>
              <a:rPr lang="en-US" sz="4000" dirty="0" smtClean="0">
                <a:solidFill>
                  <a:srgbClr val="000000"/>
                </a:solidFill>
                <a:latin typeface="Open Sans"/>
                <a:ea typeface="Open Sans"/>
                <a:cs typeface="Open Sans"/>
                <a:sym typeface="Open Sans"/>
              </a:rPr>
              <a:t>To </a:t>
            </a:r>
            <a:r>
              <a:rPr lang="en-US" sz="4000" dirty="0">
                <a:solidFill>
                  <a:srgbClr val="000000"/>
                </a:solidFill>
                <a:latin typeface="Open Sans"/>
                <a:ea typeface="Open Sans"/>
                <a:cs typeface="Open Sans"/>
                <a:sym typeface="Open Sans"/>
              </a:rPr>
              <a:t>recognize how different </a:t>
            </a:r>
            <a:r>
              <a:rPr lang="en-US" sz="4000" b="1" dirty="0">
                <a:solidFill>
                  <a:schemeClr val="accent6">
                    <a:lumMod val="50000"/>
                  </a:schemeClr>
                </a:solidFill>
                <a:latin typeface="Open Sans"/>
                <a:ea typeface="Open Sans"/>
                <a:cs typeface="Open Sans"/>
                <a:sym typeface="Open Sans"/>
              </a:rPr>
              <a:t>sensory stimuli </a:t>
            </a:r>
            <a:r>
              <a:rPr lang="en-US" sz="4000" dirty="0" smtClean="0">
                <a:solidFill>
                  <a:srgbClr val="000000"/>
                </a:solidFill>
                <a:latin typeface="Open Sans"/>
                <a:ea typeface="Open Sans"/>
                <a:cs typeface="Open Sans"/>
                <a:sym typeface="Open Sans"/>
              </a:rPr>
              <a:t>affect feelings</a:t>
            </a:r>
            <a:endParaRPr lang="en-US" sz="4000" dirty="0">
              <a:solidFill>
                <a:srgbClr val="000000"/>
              </a:solidFill>
              <a:latin typeface="Open Sans"/>
              <a:ea typeface="Open Sans"/>
              <a:cs typeface="Open Sans"/>
              <a:sym typeface="Open Sans"/>
            </a:endParaRPr>
          </a:p>
          <a:p>
            <a:pPr marL="742950" indent="-742950">
              <a:lnSpc>
                <a:spcPts val="4900"/>
              </a:lnSpc>
              <a:buFont typeface="Wingdings" panose="05000000000000000000" pitchFamily="2" charset="2"/>
              <a:buChar char="§"/>
            </a:pPr>
            <a:r>
              <a:rPr lang="en-US" sz="4000" dirty="0" smtClean="0">
                <a:solidFill>
                  <a:srgbClr val="000000"/>
                </a:solidFill>
                <a:latin typeface="Open Sans"/>
                <a:ea typeface="Open Sans"/>
                <a:cs typeface="Open Sans"/>
                <a:sym typeface="Open Sans"/>
              </a:rPr>
              <a:t>To </a:t>
            </a:r>
            <a:r>
              <a:rPr lang="en-US" sz="4000" dirty="0">
                <a:solidFill>
                  <a:srgbClr val="000000"/>
                </a:solidFill>
                <a:latin typeface="Open Sans"/>
                <a:ea typeface="Open Sans"/>
                <a:cs typeface="Open Sans"/>
                <a:sym typeface="Open Sans"/>
              </a:rPr>
              <a:t>connect </a:t>
            </a:r>
            <a:r>
              <a:rPr lang="en-US" sz="4000" b="1" dirty="0">
                <a:solidFill>
                  <a:schemeClr val="accent6">
                    <a:lumMod val="50000"/>
                  </a:schemeClr>
                </a:solidFill>
                <a:latin typeface="Open Sans"/>
                <a:ea typeface="Open Sans"/>
                <a:cs typeface="Open Sans"/>
                <a:sym typeface="Open Sans"/>
              </a:rPr>
              <a:t>emotions</a:t>
            </a:r>
            <a:r>
              <a:rPr lang="en-US" sz="4000" dirty="0">
                <a:solidFill>
                  <a:srgbClr val="000000"/>
                </a:solidFill>
                <a:latin typeface="Open Sans"/>
                <a:ea typeface="Open Sans"/>
                <a:cs typeface="Open Sans"/>
                <a:sym typeface="Open Sans"/>
              </a:rPr>
              <a:t> and bodily </a:t>
            </a:r>
            <a:r>
              <a:rPr lang="en-US" sz="4000" b="1" dirty="0" smtClean="0">
                <a:solidFill>
                  <a:schemeClr val="accent6">
                    <a:lumMod val="50000"/>
                  </a:schemeClr>
                </a:solidFill>
                <a:latin typeface="Open Sans"/>
                <a:ea typeface="Open Sans"/>
                <a:cs typeface="Open Sans"/>
                <a:sym typeface="Open Sans"/>
              </a:rPr>
              <a:t>sensations</a:t>
            </a:r>
            <a:endParaRPr lang="en-US" sz="4000" dirty="0">
              <a:solidFill>
                <a:srgbClr val="000000"/>
              </a:solidFill>
              <a:latin typeface="Open Sans"/>
              <a:ea typeface="Open Sans"/>
              <a:cs typeface="Open Sans"/>
              <a:sym typeface="Open Sans"/>
            </a:endParaRPr>
          </a:p>
          <a:p>
            <a:pPr marL="742950" indent="-742950">
              <a:lnSpc>
                <a:spcPts val="4900"/>
              </a:lnSpc>
              <a:buFont typeface="Wingdings" panose="05000000000000000000" pitchFamily="2" charset="2"/>
              <a:buChar char="§"/>
            </a:pPr>
            <a:r>
              <a:rPr lang="en-US" sz="4000" dirty="0" smtClean="0">
                <a:solidFill>
                  <a:srgbClr val="000000"/>
                </a:solidFill>
                <a:latin typeface="Open Sans"/>
                <a:ea typeface="Open Sans"/>
                <a:cs typeface="Open Sans"/>
                <a:sym typeface="Open Sans"/>
              </a:rPr>
              <a:t>To </a:t>
            </a:r>
            <a:r>
              <a:rPr lang="en-US" sz="4000" dirty="0">
                <a:solidFill>
                  <a:srgbClr val="000000"/>
                </a:solidFill>
                <a:latin typeface="Open Sans"/>
                <a:ea typeface="Open Sans"/>
                <a:cs typeface="Open Sans"/>
                <a:sym typeface="Open Sans"/>
              </a:rPr>
              <a:t>practice </a:t>
            </a:r>
            <a:r>
              <a:rPr lang="en-US" sz="4000" b="1" dirty="0">
                <a:solidFill>
                  <a:schemeClr val="accent6">
                    <a:lumMod val="50000"/>
                  </a:schemeClr>
                </a:solidFill>
                <a:latin typeface="Open Sans"/>
                <a:ea typeface="Open Sans"/>
                <a:cs typeface="Open Sans"/>
                <a:sym typeface="Open Sans"/>
              </a:rPr>
              <a:t>self-reflection</a:t>
            </a:r>
            <a:r>
              <a:rPr lang="en-US" sz="4000" dirty="0">
                <a:solidFill>
                  <a:srgbClr val="000000"/>
                </a:solidFill>
                <a:latin typeface="Open Sans"/>
                <a:ea typeface="Open Sans"/>
                <a:cs typeface="Open Sans"/>
                <a:sym typeface="Open Sans"/>
              </a:rPr>
              <a:t> and </a:t>
            </a:r>
            <a:r>
              <a:rPr lang="en-US" sz="4000" b="1" dirty="0">
                <a:solidFill>
                  <a:schemeClr val="accent6">
                    <a:lumMod val="50000"/>
                  </a:schemeClr>
                </a:solidFill>
                <a:latin typeface="Open Sans"/>
                <a:ea typeface="Open Sans"/>
                <a:cs typeface="Open Sans"/>
                <a:sym typeface="Open Sans"/>
              </a:rPr>
              <a:t>awareness</a:t>
            </a:r>
            <a:r>
              <a:rPr lang="en-US" sz="4000" dirty="0">
                <a:solidFill>
                  <a:srgbClr val="000000"/>
                </a:solidFill>
                <a:latin typeface="Open Sans"/>
                <a:ea typeface="Open Sans"/>
                <a:cs typeface="Open Sans"/>
                <a:sym typeface="Open Sans"/>
              </a:rPr>
              <a:t> before considering the experiences of </a:t>
            </a:r>
            <a:r>
              <a:rPr lang="en-US" sz="4000" dirty="0" smtClean="0">
                <a:solidFill>
                  <a:srgbClr val="000000"/>
                </a:solidFill>
                <a:latin typeface="Open Sans"/>
                <a:ea typeface="Open Sans"/>
                <a:cs typeface="Open Sans"/>
                <a:sym typeface="Open Sans"/>
              </a:rPr>
              <a:t>others</a:t>
            </a:r>
            <a:endParaRPr lang="en-US" sz="40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17354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6DE"/>
        </a:solidFill>
        <a:effectLst/>
      </p:bgPr>
    </p:bg>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254758" y="-45282"/>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612800" y="4349212"/>
            <a:ext cx="6837973" cy="2462213"/>
          </a:xfrm>
          <a:prstGeom prst="rect">
            <a:avLst/>
          </a:prstGeom>
        </p:spPr>
        <p:txBody>
          <a:bodyPr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WHAT THE </a:t>
            </a:r>
            <a:r>
              <a:rPr lang="en-US" sz="4600" b="1" dirty="0" smtClean="0">
                <a:solidFill>
                  <a:srgbClr val="000000"/>
                </a:solidFill>
                <a:latin typeface="Open Sans Bold"/>
                <a:ea typeface="Open Sans Bold"/>
                <a:cs typeface="Open Sans Bold"/>
                <a:sym typeface="Open Sans Bold"/>
              </a:rPr>
              <a:t>‘LISTEN</a:t>
            </a:r>
          </a:p>
          <a:p>
            <a:pPr algn="ctr">
              <a:lnSpc>
                <a:spcPts val="6440"/>
              </a:lnSpc>
            </a:pPr>
            <a:r>
              <a:rPr lang="en-US" sz="4600" b="1" dirty="0" smtClean="0">
                <a:solidFill>
                  <a:srgbClr val="000000"/>
                </a:solidFill>
                <a:latin typeface="Open Sans Bold"/>
                <a:ea typeface="Open Sans Bold"/>
                <a:cs typeface="Open Sans Bold"/>
                <a:sym typeface="Open Sans Bold"/>
              </a:rPr>
              <a:t> TO YOUR SENSES’ </a:t>
            </a:r>
            <a:r>
              <a:rPr lang="en-US" sz="4600" b="1" dirty="0">
                <a:solidFill>
                  <a:srgbClr val="000000"/>
                </a:solidFill>
                <a:latin typeface="Open Sans Bold"/>
                <a:ea typeface="Open Sans Bold"/>
                <a:cs typeface="Open Sans Bold"/>
                <a:sym typeface="Open Sans Bold"/>
              </a:rPr>
              <a:t>ACTIVITY IS</a:t>
            </a:r>
          </a:p>
        </p:txBody>
      </p:sp>
      <p:sp>
        <p:nvSpPr>
          <p:cNvPr id="9" name="TextBox 9"/>
          <p:cNvSpPr txBox="1"/>
          <p:nvPr/>
        </p:nvSpPr>
        <p:spPr>
          <a:xfrm>
            <a:off x="8803711" y="1200657"/>
            <a:ext cx="8903368" cy="8759321"/>
          </a:xfrm>
          <a:prstGeom prst="rect">
            <a:avLst/>
          </a:prstGeom>
        </p:spPr>
        <p:txBody>
          <a:bodyPr wrap="square" lIns="0" tIns="0" rIns="0" bIns="0" rtlCol="0" anchor="t">
            <a:spAutoFit/>
          </a:bodyPr>
          <a:lstStyle/>
          <a:p>
            <a:pPr>
              <a:lnSpc>
                <a:spcPts val="4900"/>
              </a:lnSpc>
            </a:pPr>
            <a:r>
              <a:rPr lang="en-US" sz="3600" dirty="0">
                <a:solidFill>
                  <a:srgbClr val="000000"/>
                </a:solidFill>
                <a:latin typeface="Open Sans"/>
                <a:ea typeface="Open Sans"/>
                <a:cs typeface="Open Sans"/>
                <a:sym typeface="Open Sans"/>
              </a:rPr>
              <a:t>The activity is carried out through guided </a:t>
            </a:r>
            <a:r>
              <a:rPr lang="en-US" sz="3600" b="1" dirty="0">
                <a:solidFill>
                  <a:schemeClr val="accent6">
                    <a:lumMod val="50000"/>
                  </a:schemeClr>
                </a:solidFill>
                <a:latin typeface="Open Sans"/>
                <a:ea typeface="Open Sans"/>
                <a:cs typeface="Open Sans"/>
                <a:sym typeface="Open Sans"/>
              </a:rPr>
              <a:t>sensory experiences </a:t>
            </a:r>
            <a:r>
              <a:rPr lang="en-US" sz="3600" dirty="0">
                <a:solidFill>
                  <a:srgbClr val="000000"/>
                </a:solidFill>
                <a:latin typeface="Open Sans"/>
                <a:ea typeface="Open Sans"/>
                <a:cs typeface="Open Sans"/>
                <a:sym typeface="Open Sans"/>
              </a:rPr>
              <a:t>using touch, sound, smell, taste, and sight. You will </a:t>
            </a:r>
            <a:r>
              <a:rPr lang="en-US" sz="3600" b="1" dirty="0">
                <a:solidFill>
                  <a:schemeClr val="accent6">
                    <a:lumMod val="50000"/>
                  </a:schemeClr>
                </a:solidFill>
                <a:latin typeface="Open Sans"/>
                <a:ea typeface="Open Sans"/>
                <a:cs typeface="Open Sans"/>
                <a:sym typeface="Open Sans"/>
              </a:rPr>
              <a:t>express what you feel</a:t>
            </a:r>
            <a:r>
              <a:rPr lang="en-US" sz="3600" dirty="0">
                <a:solidFill>
                  <a:srgbClr val="000000"/>
                </a:solidFill>
                <a:latin typeface="Open Sans"/>
                <a:ea typeface="Open Sans"/>
                <a:cs typeface="Open Sans"/>
                <a:sym typeface="Open Sans"/>
              </a:rPr>
              <a:t> using drawing, colors, shapes, words, or simple collages.</a:t>
            </a: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There is </a:t>
            </a:r>
            <a:r>
              <a:rPr lang="en-US" sz="3600" b="1" dirty="0">
                <a:solidFill>
                  <a:schemeClr val="accent6">
                    <a:lumMod val="50000"/>
                  </a:schemeClr>
                </a:solidFill>
                <a:latin typeface="Open Sans"/>
                <a:ea typeface="Open Sans"/>
                <a:cs typeface="Open Sans"/>
                <a:sym typeface="Open Sans"/>
              </a:rPr>
              <a:t>no right or wrong </a:t>
            </a:r>
            <a:r>
              <a:rPr lang="en-US" sz="3600" dirty="0">
                <a:solidFill>
                  <a:srgbClr val="000000"/>
                </a:solidFill>
                <a:latin typeface="Open Sans"/>
                <a:ea typeface="Open Sans"/>
                <a:cs typeface="Open Sans"/>
                <a:sym typeface="Open Sans"/>
              </a:rPr>
              <a:t>answer. You express yourself in the way that feels easiest to you.</a:t>
            </a: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The activity helps you practice </a:t>
            </a:r>
            <a:r>
              <a:rPr lang="en-US" sz="3600" b="1" dirty="0">
                <a:solidFill>
                  <a:schemeClr val="accent6">
                    <a:lumMod val="50000"/>
                  </a:schemeClr>
                </a:solidFill>
                <a:latin typeface="Open Sans"/>
                <a:ea typeface="Open Sans"/>
                <a:cs typeface="Open Sans"/>
                <a:sym typeface="Open Sans"/>
              </a:rPr>
              <a:t>sensory awareness</a:t>
            </a:r>
            <a:r>
              <a:rPr lang="en-US" sz="3600" dirty="0">
                <a:solidFill>
                  <a:srgbClr val="000000"/>
                </a:solidFill>
                <a:latin typeface="Open Sans"/>
                <a:ea typeface="Open Sans"/>
                <a:cs typeface="Open Sans"/>
                <a:sym typeface="Open Sans"/>
              </a:rPr>
              <a:t> on yourself first, so you can </a:t>
            </a:r>
            <a:r>
              <a:rPr lang="en-US" sz="3600" b="1" dirty="0">
                <a:solidFill>
                  <a:schemeClr val="accent6">
                    <a:lumMod val="50000"/>
                  </a:schemeClr>
                </a:solidFill>
                <a:latin typeface="Open Sans"/>
                <a:ea typeface="Open Sans"/>
                <a:cs typeface="Open Sans"/>
                <a:sym typeface="Open Sans"/>
              </a:rPr>
              <a:t>understand</a:t>
            </a:r>
            <a:r>
              <a:rPr lang="en-US" sz="3600" dirty="0">
                <a:solidFill>
                  <a:srgbClr val="000000"/>
                </a:solidFill>
                <a:latin typeface="Open Sans"/>
                <a:ea typeface="Open Sans"/>
                <a:cs typeface="Open Sans"/>
                <a:sym typeface="Open Sans"/>
              </a:rPr>
              <a:t> how </a:t>
            </a:r>
            <a:r>
              <a:rPr lang="en-US" sz="3600" b="1" dirty="0">
                <a:solidFill>
                  <a:schemeClr val="accent6">
                    <a:lumMod val="50000"/>
                  </a:schemeClr>
                </a:solidFill>
                <a:latin typeface="Open Sans"/>
                <a:ea typeface="Open Sans"/>
                <a:cs typeface="Open Sans"/>
                <a:sym typeface="Open Sans"/>
              </a:rPr>
              <a:t>others</a:t>
            </a:r>
            <a:r>
              <a:rPr lang="en-US" sz="3600" dirty="0">
                <a:solidFill>
                  <a:srgbClr val="000000"/>
                </a:solidFill>
                <a:latin typeface="Open Sans"/>
                <a:ea typeface="Open Sans"/>
                <a:cs typeface="Open Sans"/>
                <a:sym typeface="Open Sans"/>
              </a:rPr>
              <a:t> might experience space in the future.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TextBox 4"/>
          <p:cNvSpPr txBox="1"/>
          <p:nvPr/>
        </p:nvSpPr>
        <p:spPr>
          <a:xfrm>
            <a:off x="5438378" y="1568233"/>
            <a:ext cx="11249422" cy="820738"/>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WHY YOU DO IT FOR YOURSELF FIRST</a:t>
            </a:r>
          </a:p>
        </p:txBody>
      </p:sp>
      <p:sp>
        <p:nvSpPr>
          <p:cNvPr id="5" name="TextBox 5"/>
          <p:cNvSpPr txBox="1"/>
          <p:nvPr/>
        </p:nvSpPr>
        <p:spPr>
          <a:xfrm>
            <a:off x="1752600" y="3009900"/>
            <a:ext cx="13792200" cy="6242543"/>
          </a:xfrm>
          <a:prstGeom prst="rect">
            <a:avLst/>
          </a:prstGeom>
        </p:spPr>
        <p:txBody>
          <a:bodyPr wrap="square" lIns="0" tIns="0" rIns="0" bIns="0" rtlCol="0" anchor="t">
            <a:spAutoFit/>
          </a:bodyPr>
          <a:lstStyle/>
          <a:p>
            <a:pPr>
              <a:lnSpc>
                <a:spcPts val="4900"/>
              </a:lnSpc>
            </a:pPr>
            <a:r>
              <a:rPr lang="en-US" sz="4000" dirty="0">
                <a:solidFill>
                  <a:srgbClr val="000000"/>
                </a:solidFill>
                <a:latin typeface="Open Sans"/>
                <a:ea typeface="Open Sans"/>
                <a:cs typeface="Open Sans"/>
                <a:sym typeface="Open Sans"/>
              </a:rPr>
              <a:t>Before you can interpret the needs of others, it is important to </a:t>
            </a:r>
            <a:r>
              <a:rPr lang="en-US" sz="4000" b="1" dirty="0">
                <a:solidFill>
                  <a:schemeClr val="accent6">
                    <a:lumMod val="50000"/>
                  </a:schemeClr>
                </a:solidFill>
                <a:latin typeface="Open Sans"/>
                <a:ea typeface="Open Sans"/>
                <a:cs typeface="Open Sans"/>
                <a:sym typeface="Open Sans"/>
              </a:rPr>
              <a:t>understand your own feelings</a:t>
            </a:r>
            <a:r>
              <a:rPr lang="en-US" sz="4000" dirty="0">
                <a:solidFill>
                  <a:srgbClr val="000000"/>
                </a:solidFill>
                <a:latin typeface="Open Sans"/>
                <a:ea typeface="Open Sans"/>
                <a:cs typeface="Open Sans"/>
                <a:sym typeface="Open Sans"/>
              </a:rPr>
              <a:t>.</a:t>
            </a:r>
          </a:p>
          <a:p>
            <a:pPr>
              <a:lnSpc>
                <a:spcPts val="4900"/>
              </a:lnSpc>
            </a:pPr>
            <a:endParaRPr lang="en-US" sz="4000" dirty="0">
              <a:solidFill>
                <a:srgbClr val="000000"/>
              </a:solidFill>
              <a:latin typeface="Open Sans"/>
              <a:ea typeface="Open Sans"/>
              <a:cs typeface="Open Sans"/>
              <a:sym typeface="Open Sans"/>
            </a:endParaRPr>
          </a:p>
          <a:p>
            <a:pPr>
              <a:lnSpc>
                <a:spcPts val="4900"/>
              </a:lnSpc>
            </a:pPr>
            <a:r>
              <a:rPr lang="en-US" sz="4000" dirty="0">
                <a:solidFill>
                  <a:srgbClr val="000000"/>
                </a:solidFill>
                <a:latin typeface="Open Sans"/>
                <a:ea typeface="Open Sans"/>
                <a:cs typeface="Open Sans"/>
                <a:sym typeface="Open Sans"/>
              </a:rPr>
              <a:t>When you explore what makes you feel safe, what colors calm you, what textures are pleasant or uncomfortable, what sounds or smells affect your mood, you can better understand how </a:t>
            </a:r>
            <a:r>
              <a:rPr lang="en-US" sz="4000" b="1" dirty="0">
                <a:solidFill>
                  <a:schemeClr val="accent6">
                    <a:lumMod val="50000"/>
                  </a:schemeClr>
                </a:solidFill>
                <a:latin typeface="Open Sans"/>
                <a:ea typeface="Open Sans"/>
                <a:cs typeface="Open Sans"/>
                <a:sym typeface="Open Sans"/>
              </a:rPr>
              <a:t>sensory experiences </a:t>
            </a:r>
            <a:r>
              <a:rPr lang="en-US" sz="4000" dirty="0">
                <a:solidFill>
                  <a:srgbClr val="000000"/>
                </a:solidFill>
                <a:latin typeface="Open Sans"/>
                <a:ea typeface="Open Sans"/>
                <a:cs typeface="Open Sans"/>
                <a:sym typeface="Open Sans"/>
              </a:rPr>
              <a:t>influence </a:t>
            </a:r>
            <a:r>
              <a:rPr lang="en-US" sz="4000" b="1" dirty="0">
                <a:solidFill>
                  <a:schemeClr val="accent6">
                    <a:lumMod val="50000"/>
                  </a:schemeClr>
                </a:solidFill>
                <a:latin typeface="Open Sans"/>
                <a:ea typeface="Open Sans"/>
                <a:cs typeface="Open Sans"/>
                <a:sym typeface="Open Sans"/>
              </a:rPr>
              <a:t>wellbeing</a:t>
            </a:r>
            <a:r>
              <a:rPr lang="en-US" sz="4000" dirty="0">
                <a:solidFill>
                  <a:srgbClr val="000000"/>
                </a:solidFill>
                <a:latin typeface="Open Sans"/>
                <a:ea typeface="Open Sans"/>
                <a:cs typeface="Open Sans"/>
                <a:sym typeface="Open Sans"/>
              </a:rPr>
              <a:t>.</a:t>
            </a:r>
          </a:p>
          <a:p>
            <a:pPr>
              <a:lnSpc>
                <a:spcPts val="4900"/>
              </a:lnSpc>
            </a:pPr>
            <a:endParaRPr lang="en-US" sz="4000" dirty="0">
              <a:solidFill>
                <a:srgbClr val="000000"/>
              </a:solidFill>
              <a:latin typeface="Open Sans"/>
              <a:ea typeface="Open Sans"/>
              <a:cs typeface="Open Sans"/>
              <a:sym typeface="Open Sans"/>
            </a:endParaRPr>
          </a:p>
          <a:p>
            <a:pPr>
              <a:lnSpc>
                <a:spcPts val="4900"/>
              </a:lnSpc>
            </a:pPr>
            <a:r>
              <a:rPr lang="en-US" sz="4000" dirty="0">
                <a:solidFill>
                  <a:srgbClr val="000000"/>
                </a:solidFill>
                <a:latin typeface="Open Sans"/>
                <a:ea typeface="Open Sans"/>
                <a:cs typeface="Open Sans"/>
                <a:sym typeface="Open Sans"/>
              </a:rPr>
              <a:t>This is the first step to becoming a designer who works with </a:t>
            </a:r>
            <a:r>
              <a:rPr lang="en-US" sz="4000" b="1" dirty="0">
                <a:solidFill>
                  <a:schemeClr val="accent6">
                    <a:lumMod val="50000"/>
                  </a:schemeClr>
                </a:solidFill>
                <a:latin typeface="Open Sans"/>
                <a:ea typeface="Open Sans"/>
                <a:cs typeface="Open Sans"/>
                <a:sym typeface="Open Sans"/>
              </a:rPr>
              <a:t>care</a:t>
            </a:r>
            <a:r>
              <a:rPr lang="en-US" sz="4000" dirty="0">
                <a:solidFill>
                  <a:srgbClr val="000000"/>
                </a:solidFill>
                <a:latin typeface="Open Sans"/>
                <a:ea typeface="Open Sans"/>
                <a:cs typeface="Open Sans"/>
                <a:sym typeface="Open Sans"/>
              </a:rPr>
              <a:t>, </a:t>
            </a:r>
            <a:r>
              <a:rPr lang="en-US" sz="4000" b="1" dirty="0">
                <a:solidFill>
                  <a:schemeClr val="accent6">
                    <a:lumMod val="50000"/>
                  </a:schemeClr>
                </a:solidFill>
                <a:latin typeface="Open Sans"/>
                <a:ea typeface="Open Sans"/>
                <a:cs typeface="Open Sans"/>
                <a:sym typeface="Open Sans"/>
              </a:rPr>
              <a:t>respect</a:t>
            </a:r>
            <a:r>
              <a:rPr lang="en-US" sz="4000" dirty="0">
                <a:solidFill>
                  <a:srgbClr val="000000"/>
                </a:solidFill>
                <a:latin typeface="Open Sans"/>
                <a:ea typeface="Open Sans"/>
                <a:cs typeface="Open Sans"/>
                <a:sym typeface="Open Sans"/>
              </a:rPr>
              <a:t>, and </a:t>
            </a:r>
            <a:r>
              <a:rPr lang="en-US" sz="4000" b="1" dirty="0" smtClean="0">
                <a:solidFill>
                  <a:schemeClr val="accent6">
                    <a:lumMod val="50000"/>
                  </a:schemeClr>
                </a:solidFill>
                <a:latin typeface="Open Sans"/>
                <a:ea typeface="Open Sans"/>
                <a:cs typeface="Open Sans"/>
                <a:sym typeface="Open Sans"/>
              </a:rPr>
              <a:t>empathy</a:t>
            </a:r>
            <a:r>
              <a:rPr lang="en-US" sz="4000" dirty="0" smtClean="0">
                <a:latin typeface="Open Sans"/>
                <a:ea typeface="Open Sans"/>
                <a:cs typeface="Open Sans"/>
                <a:sym typeface="Open Sans"/>
              </a:rPr>
              <a:t>.</a:t>
            </a:r>
            <a:endParaRPr lang="en-US" sz="4000" b="1" dirty="0">
              <a:solidFill>
                <a:schemeClr val="accent6">
                  <a:lumMod val="50000"/>
                </a:schemeClr>
              </a:solidFill>
              <a:latin typeface="Open Sans"/>
              <a:ea typeface="Open Sans"/>
              <a:cs typeface="Open Sans"/>
              <a:sym typeface="Open Sans"/>
            </a:endParaRPr>
          </a:p>
        </p:txBody>
      </p:sp>
    </p:spTree>
    <p:extLst>
      <p:ext uri="{BB962C8B-B14F-4D97-AF65-F5344CB8AC3E}">
        <p14:creationId xmlns:p14="http://schemas.microsoft.com/office/powerpoint/2010/main" val="139843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87" y="4152900"/>
            <a:ext cx="5330800" cy="2462213"/>
          </a:xfrm>
          <a:prstGeom prst="rect">
            <a:avLst/>
          </a:prstGeom>
        </p:spPr>
        <p:txBody>
          <a:bodyPr wrap="square" lIns="0" tIns="0" rIns="0" bIns="0" rtlCol="0" anchor="t">
            <a:spAutoFit/>
          </a:bodyPr>
          <a:lstStyle/>
          <a:p>
            <a:pPr algn="ctr">
              <a:lnSpc>
                <a:spcPts val="6440"/>
              </a:lnSpc>
            </a:pPr>
            <a:r>
              <a:rPr lang="en-US" sz="4600" b="1" dirty="0" smtClean="0">
                <a:solidFill>
                  <a:srgbClr val="000000"/>
                </a:solidFill>
                <a:latin typeface="Open Sans Bold"/>
                <a:ea typeface="Open Sans Bold"/>
                <a:cs typeface="Open Sans Bold"/>
                <a:sym typeface="Open Sans Bold"/>
              </a:rPr>
              <a:t>HOW THIS ACTIVITY HELPS YOU IN REAL LIFE</a:t>
            </a:r>
            <a:endParaRPr lang="en-US" sz="4600" b="1" dirty="0">
              <a:solidFill>
                <a:srgbClr val="000000"/>
              </a:solidFill>
              <a:latin typeface="Open Sans Bold"/>
              <a:ea typeface="Open Sans Bold"/>
              <a:cs typeface="Open Sans Bold"/>
              <a:sym typeface="Open Sans Bold"/>
            </a:endParaRPr>
          </a:p>
        </p:txBody>
      </p:sp>
      <p:sp>
        <p:nvSpPr>
          <p:cNvPr id="9" name="TextBox 9"/>
          <p:cNvSpPr txBox="1"/>
          <p:nvPr/>
        </p:nvSpPr>
        <p:spPr>
          <a:xfrm>
            <a:off x="8803711" y="929139"/>
            <a:ext cx="8903368" cy="8797280"/>
          </a:xfrm>
          <a:prstGeom prst="rect">
            <a:avLst/>
          </a:prstGeom>
        </p:spPr>
        <p:txBody>
          <a:bodyPr wrap="square" lIns="0" tIns="0" rIns="0" bIns="0" rtlCol="0" anchor="t">
            <a:spAutoFit/>
          </a:bodyPr>
          <a:lstStyle/>
          <a:p>
            <a:pPr>
              <a:lnSpc>
                <a:spcPts val="4900"/>
              </a:lnSpc>
            </a:pPr>
            <a:r>
              <a:rPr lang="en-US" sz="3600" dirty="0">
                <a:solidFill>
                  <a:srgbClr val="000000"/>
                </a:solidFill>
                <a:latin typeface="Open Sans"/>
                <a:ea typeface="Open Sans"/>
                <a:cs typeface="Open Sans"/>
                <a:sym typeface="Open Sans"/>
              </a:rPr>
              <a:t>During the course, you will be learning to design spaces for people’s </a:t>
            </a:r>
            <a:r>
              <a:rPr lang="en-US" sz="3600" b="1" dirty="0">
                <a:solidFill>
                  <a:schemeClr val="accent6">
                    <a:lumMod val="50000"/>
                  </a:schemeClr>
                </a:solidFill>
                <a:latin typeface="Open Sans"/>
                <a:ea typeface="Open Sans"/>
                <a:cs typeface="Open Sans"/>
                <a:sym typeface="Open Sans"/>
              </a:rPr>
              <a:t>comfort</a:t>
            </a:r>
            <a:r>
              <a:rPr lang="en-US" sz="3600" dirty="0">
                <a:solidFill>
                  <a:srgbClr val="000000"/>
                </a:solidFill>
                <a:latin typeface="Open Sans"/>
                <a:ea typeface="Open Sans"/>
                <a:cs typeface="Open Sans"/>
                <a:sym typeface="Open Sans"/>
              </a:rPr>
              <a:t> and </a:t>
            </a:r>
            <a:r>
              <a:rPr lang="en-US" sz="3600" b="1" dirty="0">
                <a:solidFill>
                  <a:schemeClr val="accent6">
                    <a:lumMod val="50000"/>
                  </a:schemeClr>
                </a:solidFill>
                <a:latin typeface="Open Sans"/>
                <a:ea typeface="Open Sans"/>
                <a:cs typeface="Open Sans"/>
                <a:sym typeface="Open Sans"/>
              </a:rPr>
              <a:t>wellbeing</a:t>
            </a:r>
            <a:r>
              <a:rPr lang="en-US" sz="3600" dirty="0">
                <a:solidFill>
                  <a:srgbClr val="000000"/>
                </a:solidFill>
                <a:latin typeface="Open Sans"/>
                <a:ea typeface="Open Sans"/>
                <a:cs typeface="Open Sans"/>
                <a:sym typeface="Open Sans"/>
              </a:rPr>
              <a:t>.</a:t>
            </a: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By exploring your own senses first, you learn to:</a:t>
            </a:r>
          </a:p>
          <a:p>
            <a:pPr marL="571500" indent="-571500">
              <a:lnSpc>
                <a:spcPts val="4900"/>
              </a:lnSpc>
              <a:buFont typeface="Wingdings" panose="05000000000000000000" pitchFamily="2" charset="2"/>
              <a:buChar char="§"/>
            </a:pPr>
            <a:r>
              <a:rPr lang="en-US" sz="3600" dirty="0" smtClean="0">
                <a:solidFill>
                  <a:srgbClr val="000000"/>
                </a:solidFill>
                <a:latin typeface="Open Sans"/>
                <a:ea typeface="Open Sans"/>
                <a:cs typeface="Open Sans"/>
                <a:sym typeface="Open Sans"/>
              </a:rPr>
              <a:t>Notice </a:t>
            </a:r>
            <a:r>
              <a:rPr lang="en-US" sz="3600" dirty="0">
                <a:solidFill>
                  <a:srgbClr val="000000"/>
                </a:solidFill>
                <a:latin typeface="Open Sans"/>
                <a:ea typeface="Open Sans"/>
                <a:cs typeface="Open Sans"/>
                <a:sym typeface="Open Sans"/>
              </a:rPr>
              <a:t>your </a:t>
            </a:r>
            <a:r>
              <a:rPr lang="en-US" sz="3600" b="1" dirty="0">
                <a:solidFill>
                  <a:schemeClr val="accent6">
                    <a:lumMod val="50000"/>
                  </a:schemeClr>
                </a:solidFill>
                <a:latin typeface="Open Sans"/>
                <a:ea typeface="Open Sans"/>
                <a:cs typeface="Open Sans"/>
                <a:sym typeface="Open Sans"/>
              </a:rPr>
              <a:t>personal reactions </a:t>
            </a:r>
            <a:r>
              <a:rPr lang="en-US" sz="3600" dirty="0">
                <a:solidFill>
                  <a:srgbClr val="000000"/>
                </a:solidFill>
                <a:latin typeface="Open Sans"/>
                <a:ea typeface="Open Sans"/>
                <a:cs typeface="Open Sans"/>
                <a:sym typeface="Open Sans"/>
              </a:rPr>
              <a:t>to sensory </a:t>
            </a:r>
            <a:r>
              <a:rPr lang="en-US" sz="3600" dirty="0" smtClean="0">
                <a:solidFill>
                  <a:srgbClr val="000000"/>
                </a:solidFill>
                <a:latin typeface="Open Sans"/>
                <a:ea typeface="Open Sans"/>
                <a:cs typeface="Open Sans"/>
                <a:sym typeface="Open Sans"/>
              </a:rPr>
              <a:t>stimuli</a:t>
            </a:r>
            <a:endParaRPr lang="en-US" sz="3600" dirty="0">
              <a:solidFill>
                <a:srgbClr val="000000"/>
              </a:solidFill>
              <a:latin typeface="Open Sans"/>
              <a:ea typeface="Open Sans"/>
              <a:cs typeface="Open Sans"/>
              <a:sym typeface="Open Sans"/>
            </a:endParaRPr>
          </a:p>
          <a:p>
            <a:pPr marL="571500" indent="-571500">
              <a:lnSpc>
                <a:spcPts val="4900"/>
              </a:lnSpc>
              <a:buFont typeface="Wingdings" panose="05000000000000000000" pitchFamily="2" charset="2"/>
              <a:buChar char="§"/>
            </a:pPr>
            <a:r>
              <a:rPr lang="en-US" sz="3600" dirty="0" smtClean="0">
                <a:solidFill>
                  <a:srgbClr val="000000"/>
                </a:solidFill>
                <a:latin typeface="Open Sans"/>
                <a:ea typeface="Open Sans"/>
                <a:cs typeface="Open Sans"/>
                <a:sym typeface="Open Sans"/>
              </a:rPr>
              <a:t>Recognize </a:t>
            </a:r>
            <a:r>
              <a:rPr lang="en-US" sz="3600" dirty="0">
                <a:solidFill>
                  <a:srgbClr val="000000"/>
                </a:solidFill>
                <a:latin typeface="Open Sans"/>
                <a:ea typeface="Open Sans"/>
                <a:cs typeface="Open Sans"/>
                <a:sym typeface="Open Sans"/>
              </a:rPr>
              <a:t>what makes you feel </a:t>
            </a:r>
            <a:r>
              <a:rPr lang="en-US" sz="3600" b="1" dirty="0">
                <a:solidFill>
                  <a:schemeClr val="accent6">
                    <a:lumMod val="50000"/>
                  </a:schemeClr>
                </a:solidFill>
                <a:latin typeface="Open Sans"/>
                <a:ea typeface="Open Sans"/>
                <a:cs typeface="Open Sans"/>
                <a:sym typeface="Open Sans"/>
              </a:rPr>
              <a:t>comfortable</a:t>
            </a:r>
            <a:r>
              <a:rPr lang="en-US" sz="3600" dirty="0">
                <a:solidFill>
                  <a:srgbClr val="000000"/>
                </a:solidFill>
                <a:latin typeface="Open Sans"/>
                <a:ea typeface="Open Sans"/>
                <a:cs typeface="Open Sans"/>
                <a:sym typeface="Open Sans"/>
              </a:rPr>
              <a:t> or </a:t>
            </a:r>
            <a:r>
              <a:rPr lang="en-US" sz="3600" b="1" dirty="0" smtClean="0">
                <a:solidFill>
                  <a:schemeClr val="accent6">
                    <a:lumMod val="50000"/>
                  </a:schemeClr>
                </a:solidFill>
                <a:latin typeface="Open Sans"/>
                <a:ea typeface="Open Sans"/>
                <a:cs typeface="Open Sans"/>
                <a:sym typeface="Open Sans"/>
              </a:rPr>
              <a:t>uncomfortable</a:t>
            </a:r>
            <a:endParaRPr lang="en-US" sz="3600" dirty="0">
              <a:solidFill>
                <a:srgbClr val="000000"/>
              </a:solidFill>
              <a:latin typeface="Open Sans"/>
              <a:ea typeface="Open Sans"/>
              <a:cs typeface="Open Sans"/>
              <a:sym typeface="Open Sans"/>
            </a:endParaRPr>
          </a:p>
          <a:p>
            <a:pPr marL="571500" indent="-571500">
              <a:lnSpc>
                <a:spcPts val="4900"/>
              </a:lnSpc>
              <a:buFont typeface="Wingdings" panose="05000000000000000000" pitchFamily="2" charset="2"/>
              <a:buChar char="§"/>
            </a:pPr>
            <a:r>
              <a:rPr lang="en-US" sz="3600" dirty="0" smtClean="0">
                <a:solidFill>
                  <a:srgbClr val="000000"/>
                </a:solidFill>
                <a:latin typeface="Open Sans"/>
                <a:ea typeface="Open Sans"/>
                <a:cs typeface="Open Sans"/>
                <a:sym typeface="Open Sans"/>
              </a:rPr>
              <a:t>Reflect </a:t>
            </a:r>
            <a:r>
              <a:rPr lang="en-US" sz="3600" dirty="0">
                <a:solidFill>
                  <a:srgbClr val="000000"/>
                </a:solidFill>
                <a:latin typeface="Open Sans"/>
                <a:ea typeface="Open Sans"/>
                <a:cs typeface="Open Sans"/>
                <a:sym typeface="Open Sans"/>
              </a:rPr>
              <a:t>on how sensory experiences influence </a:t>
            </a:r>
            <a:r>
              <a:rPr lang="en-US" sz="3600" b="1" dirty="0">
                <a:solidFill>
                  <a:schemeClr val="accent6">
                    <a:lumMod val="50000"/>
                  </a:schemeClr>
                </a:solidFill>
                <a:latin typeface="Open Sans"/>
                <a:ea typeface="Open Sans"/>
                <a:cs typeface="Open Sans"/>
                <a:sym typeface="Open Sans"/>
              </a:rPr>
              <a:t>emotions</a:t>
            </a:r>
            <a:r>
              <a:rPr lang="en-US" sz="3600" dirty="0">
                <a:solidFill>
                  <a:srgbClr val="000000"/>
                </a:solidFill>
                <a:latin typeface="Open Sans"/>
                <a:ea typeface="Open Sans"/>
                <a:cs typeface="Open Sans"/>
                <a:sym typeface="Open Sans"/>
              </a:rPr>
              <a:t> and </a:t>
            </a:r>
            <a:r>
              <a:rPr lang="en-US" sz="3600" b="1" dirty="0" smtClean="0">
                <a:solidFill>
                  <a:schemeClr val="accent6">
                    <a:lumMod val="50000"/>
                  </a:schemeClr>
                </a:solidFill>
                <a:latin typeface="Open Sans"/>
                <a:ea typeface="Open Sans"/>
                <a:cs typeface="Open Sans"/>
                <a:sym typeface="Open Sans"/>
              </a:rPr>
              <a:t>behavior</a:t>
            </a:r>
            <a:endParaRPr lang="en-US" sz="3600" dirty="0">
              <a:solidFill>
                <a:srgbClr val="000000"/>
              </a:solidFill>
              <a:latin typeface="Open Sans"/>
              <a:ea typeface="Open Sans"/>
              <a:cs typeface="Open Sans"/>
              <a:sym typeface="Open Sans"/>
            </a:endParaRP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smtClean="0">
                <a:solidFill>
                  <a:srgbClr val="000000"/>
                </a:solidFill>
                <a:latin typeface="Open Sans"/>
                <a:ea typeface="Open Sans"/>
                <a:cs typeface="Open Sans"/>
                <a:sym typeface="Open Sans"/>
              </a:rPr>
              <a:t>This tool </a:t>
            </a:r>
            <a:r>
              <a:rPr lang="en-US" sz="3600" dirty="0">
                <a:solidFill>
                  <a:srgbClr val="000000"/>
                </a:solidFill>
                <a:latin typeface="Open Sans"/>
                <a:ea typeface="Open Sans"/>
                <a:cs typeface="Open Sans"/>
                <a:sym typeface="Open Sans"/>
              </a:rPr>
              <a:t>trains you in these skills.</a:t>
            </a:r>
          </a:p>
        </p:txBody>
      </p:sp>
    </p:spTree>
    <p:extLst>
      <p:ext uri="{BB962C8B-B14F-4D97-AF65-F5344CB8AC3E}">
        <p14:creationId xmlns:p14="http://schemas.microsoft.com/office/powerpoint/2010/main" val="405836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838200" y="2985832"/>
            <a:ext cx="6858000" cy="4924425"/>
          </a:xfrm>
          <a:prstGeom prst="rect">
            <a:avLst/>
          </a:prstGeom>
        </p:spPr>
        <p:txBody>
          <a:bodyPr wrap="square" lIns="0" tIns="0" rIns="0" bIns="0" rtlCol="0" anchor="t">
            <a:spAutoFit/>
          </a:bodyPr>
          <a:lstStyle/>
          <a:p>
            <a:pPr algn="ctr">
              <a:lnSpc>
                <a:spcPts val="6440"/>
              </a:lnSpc>
            </a:pPr>
            <a:r>
              <a:rPr lang="en-US" sz="4600" b="1" dirty="0" smtClean="0">
                <a:solidFill>
                  <a:srgbClr val="000000"/>
                </a:solidFill>
                <a:latin typeface="Open Sans Bold"/>
                <a:ea typeface="Open Sans Bold"/>
                <a:cs typeface="Open Sans Bold"/>
                <a:sym typeface="Open Sans Bold"/>
              </a:rPr>
              <a:t>EXAMPLE:</a:t>
            </a:r>
          </a:p>
          <a:p>
            <a:pPr algn="ctr">
              <a:lnSpc>
                <a:spcPts val="6440"/>
              </a:lnSpc>
            </a:pP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You are going to make a design </a:t>
            </a: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intervention </a:t>
            </a: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in </a:t>
            </a: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a bedroom</a:t>
            </a:r>
          </a:p>
          <a:p>
            <a:pPr algn="ctr">
              <a:lnSpc>
                <a:spcPts val="6440"/>
              </a:lnSpc>
            </a:pP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 </a:t>
            </a: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for someone </a:t>
            </a: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living in a</a:t>
            </a:r>
          </a:p>
          <a:p>
            <a:pPr algn="ctr">
              <a:lnSpc>
                <a:spcPts val="6440"/>
              </a:lnSpc>
            </a:pP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 </a:t>
            </a: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shared house. </a:t>
            </a:r>
            <a:endPar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endParaRPr>
          </a:p>
          <a:p>
            <a:pPr algn="ctr">
              <a:lnSpc>
                <a:spcPts val="6440"/>
              </a:lnSpc>
            </a:pPr>
            <a:r>
              <a:rPr lang="en-US" sz="3600" b="1" dirty="0" smtClean="0">
                <a:solidFill>
                  <a:srgbClr val="000000"/>
                </a:solidFill>
                <a:latin typeface="Open Sans" panose="020B0604020202020204" charset="0"/>
                <a:ea typeface="Open Sans" panose="020B0604020202020204" charset="0"/>
                <a:cs typeface="Open Sans" panose="020B0604020202020204" charset="0"/>
                <a:sym typeface="Open Sans Bold"/>
              </a:rPr>
              <a:t>What </a:t>
            </a:r>
            <a:r>
              <a:rPr lang="en-US" sz="3600" b="1" dirty="0">
                <a:solidFill>
                  <a:srgbClr val="000000"/>
                </a:solidFill>
                <a:latin typeface="Open Sans" panose="020B0604020202020204" charset="0"/>
                <a:ea typeface="Open Sans" panose="020B0604020202020204" charset="0"/>
                <a:cs typeface="Open Sans" panose="020B0604020202020204" charset="0"/>
                <a:sym typeface="Open Sans Bold"/>
              </a:rPr>
              <a:t>would you do first?</a:t>
            </a:r>
          </a:p>
        </p:txBody>
      </p:sp>
      <p:sp>
        <p:nvSpPr>
          <p:cNvPr id="9" name="TextBox 9"/>
          <p:cNvSpPr txBox="1"/>
          <p:nvPr/>
        </p:nvSpPr>
        <p:spPr>
          <a:xfrm>
            <a:off x="9042638" y="647700"/>
            <a:ext cx="8417489" cy="8797280"/>
          </a:xfrm>
          <a:prstGeom prst="rect">
            <a:avLst/>
          </a:prstGeom>
        </p:spPr>
        <p:txBody>
          <a:bodyPr wrap="square" lIns="0" tIns="0" rIns="0" bIns="0" rtlCol="0" anchor="t">
            <a:spAutoFit/>
          </a:bodyPr>
          <a:lstStyle/>
          <a:p>
            <a:pPr>
              <a:lnSpc>
                <a:spcPts val="4900"/>
              </a:lnSpc>
            </a:pPr>
            <a:r>
              <a:rPr lang="en-US" sz="3600" dirty="0">
                <a:solidFill>
                  <a:srgbClr val="000000"/>
                </a:solidFill>
                <a:latin typeface="Open Sans"/>
                <a:ea typeface="Open Sans"/>
                <a:cs typeface="Open Sans"/>
                <a:sym typeface="Open Sans"/>
              </a:rPr>
              <a:t>Before deciding on colors, furniture, or lighting, you reflect on your own experience </a:t>
            </a:r>
            <a:r>
              <a:rPr lang="en-US" sz="3600" dirty="0" smtClean="0">
                <a:solidFill>
                  <a:srgbClr val="000000"/>
                </a:solidFill>
                <a:latin typeface="Open Sans"/>
                <a:ea typeface="Open Sans"/>
                <a:cs typeface="Open Sans"/>
                <a:sym typeface="Open Sans"/>
              </a:rPr>
              <a:t>and consider </a:t>
            </a:r>
            <a:r>
              <a:rPr lang="en-US" sz="3600" dirty="0">
                <a:solidFill>
                  <a:srgbClr val="000000"/>
                </a:solidFill>
                <a:latin typeface="Open Sans"/>
                <a:ea typeface="Open Sans"/>
                <a:cs typeface="Open Sans"/>
                <a:sym typeface="Open Sans"/>
              </a:rPr>
              <a:t>how </a:t>
            </a:r>
            <a:r>
              <a:rPr lang="en-US" sz="3600" b="1" dirty="0">
                <a:solidFill>
                  <a:schemeClr val="accent6">
                    <a:lumMod val="50000"/>
                  </a:schemeClr>
                </a:solidFill>
                <a:latin typeface="Open Sans"/>
                <a:ea typeface="Open Sans"/>
                <a:cs typeface="Open Sans"/>
                <a:sym typeface="Open Sans"/>
              </a:rPr>
              <a:t>sensory experiences </a:t>
            </a:r>
            <a:r>
              <a:rPr lang="en-US" sz="3600" dirty="0">
                <a:solidFill>
                  <a:srgbClr val="000000"/>
                </a:solidFill>
                <a:latin typeface="Open Sans"/>
                <a:ea typeface="Open Sans"/>
                <a:cs typeface="Open Sans"/>
                <a:sym typeface="Open Sans"/>
              </a:rPr>
              <a:t>influence feelings of </a:t>
            </a:r>
            <a:r>
              <a:rPr lang="en-US" sz="3600" b="1" dirty="0">
                <a:solidFill>
                  <a:schemeClr val="accent6">
                    <a:lumMod val="50000"/>
                  </a:schemeClr>
                </a:solidFill>
                <a:latin typeface="Open Sans"/>
                <a:ea typeface="Open Sans"/>
                <a:cs typeface="Open Sans"/>
                <a:sym typeface="Open Sans"/>
              </a:rPr>
              <a:t>comfort</a:t>
            </a:r>
            <a:r>
              <a:rPr lang="en-US" sz="3600" dirty="0">
                <a:solidFill>
                  <a:srgbClr val="000000"/>
                </a:solidFill>
                <a:latin typeface="Open Sans"/>
                <a:ea typeface="Open Sans"/>
                <a:cs typeface="Open Sans"/>
                <a:sym typeface="Open Sans"/>
              </a:rPr>
              <a:t>, </a:t>
            </a:r>
            <a:r>
              <a:rPr lang="en-US" sz="3600" b="1" dirty="0">
                <a:solidFill>
                  <a:schemeClr val="accent6">
                    <a:lumMod val="50000"/>
                  </a:schemeClr>
                </a:solidFill>
                <a:latin typeface="Open Sans"/>
                <a:ea typeface="Open Sans"/>
                <a:cs typeface="Open Sans"/>
                <a:sym typeface="Open Sans"/>
              </a:rPr>
              <a:t>calm</a:t>
            </a:r>
            <a:r>
              <a:rPr lang="en-US" sz="3600" dirty="0">
                <a:solidFill>
                  <a:srgbClr val="000000"/>
                </a:solidFill>
                <a:latin typeface="Open Sans"/>
                <a:ea typeface="Open Sans"/>
                <a:cs typeface="Open Sans"/>
                <a:sym typeface="Open Sans"/>
              </a:rPr>
              <a:t>, or </a:t>
            </a:r>
            <a:r>
              <a:rPr lang="en-US" sz="3600" b="1" dirty="0">
                <a:solidFill>
                  <a:schemeClr val="accent6">
                    <a:lumMod val="50000"/>
                  </a:schemeClr>
                </a:solidFill>
                <a:latin typeface="Open Sans"/>
                <a:ea typeface="Open Sans"/>
                <a:cs typeface="Open Sans"/>
                <a:sym typeface="Open Sans"/>
              </a:rPr>
              <a:t>unease</a:t>
            </a:r>
            <a:r>
              <a:rPr lang="en-US" sz="3600" dirty="0">
                <a:solidFill>
                  <a:srgbClr val="000000"/>
                </a:solidFill>
                <a:latin typeface="Open Sans"/>
                <a:ea typeface="Open Sans"/>
                <a:cs typeface="Open Sans"/>
                <a:sym typeface="Open Sans"/>
              </a:rPr>
              <a:t>. </a:t>
            </a:r>
            <a:endParaRPr lang="en-US" sz="3600" dirty="0" smtClean="0">
              <a:solidFill>
                <a:srgbClr val="000000"/>
              </a:solidFill>
              <a:latin typeface="Open Sans"/>
              <a:ea typeface="Open Sans"/>
              <a:cs typeface="Open Sans"/>
              <a:sym typeface="Open Sans"/>
            </a:endParaRP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smtClean="0">
                <a:solidFill>
                  <a:srgbClr val="000000"/>
                </a:solidFill>
                <a:latin typeface="Open Sans"/>
                <a:ea typeface="Open Sans"/>
                <a:cs typeface="Open Sans"/>
                <a:sym typeface="Open Sans"/>
              </a:rPr>
              <a:t>This </a:t>
            </a:r>
            <a:r>
              <a:rPr lang="en-US" sz="3600" dirty="0">
                <a:solidFill>
                  <a:srgbClr val="000000"/>
                </a:solidFill>
                <a:latin typeface="Open Sans"/>
                <a:ea typeface="Open Sans"/>
                <a:cs typeface="Open Sans"/>
                <a:sym typeface="Open Sans"/>
              </a:rPr>
              <a:t>helps you recognize that different people have different </a:t>
            </a:r>
            <a:r>
              <a:rPr lang="en-US" sz="3600" b="1" dirty="0">
                <a:solidFill>
                  <a:schemeClr val="accent6">
                    <a:lumMod val="50000"/>
                  </a:schemeClr>
                </a:solidFill>
                <a:latin typeface="Open Sans"/>
                <a:ea typeface="Open Sans"/>
                <a:cs typeface="Open Sans"/>
                <a:sym typeface="Open Sans"/>
              </a:rPr>
              <a:t>preferences</a:t>
            </a:r>
            <a:r>
              <a:rPr lang="en-US" sz="3600" dirty="0">
                <a:solidFill>
                  <a:srgbClr val="000000"/>
                </a:solidFill>
                <a:latin typeface="Open Sans"/>
                <a:ea typeface="Open Sans"/>
                <a:cs typeface="Open Sans"/>
                <a:sym typeface="Open Sans"/>
              </a:rPr>
              <a:t> and </a:t>
            </a:r>
            <a:r>
              <a:rPr lang="en-US" sz="3600" b="1" dirty="0">
                <a:solidFill>
                  <a:schemeClr val="accent6">
                    <a:lumMod val="50000"/>
                  </a:schemeClr>
                </a:solidFill>
                <a:latin typeface="Open Sans"/>
                <a:ea typeface="Open Sans"/>
                <a:cs typeface="Open Sans"/>
                <a:sym typeface="Open Sans"/>
              </a:rPr>
              <a:t>sensitivities</a:t>
            </a:r>
            <a:r>
              <a:rPr lang="en-US" sz="3600" dirty="0" smtClean="0">
                <a:solidFill>
                  <a:srgbClr val="000000"/>
                </a:solidFill>
                <a:latin typeface="Open Sans"/>
                <a:ea typeface="Open Sans"/>
                <a:cs typeface="Open Sans"/>
                <a:sym typeface="Open Sans"/>
              </a:rPr>
              <a:t>.</a:t>
            </a:r>
          </a:p>
          <a:p>
            <a:pPr>
              <a:lnSpc>
                <a:spcPts val="4900"/>
              </a:lnSpc>
            </a:pPr>
            <a:endParaRPr lang="en-US" sz="3600" dirty="0" smtClean="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Later, when thinking about the person who lives in that space, you can use this insight to </a:t>
            </a:r>
            <a:r>
              <a:rPr lang="en-US" sz="3600" b="1" dirty="0">
                <a:solidFill>
                  <a:schemeClr val="accent6">
                    <a:lumMod val="50000"/>
                  </a:schemeClr>
                </a:solidFill>
                <a:latin typeface="Open Sans"/>
                <a:ea typeface="Open Sans"/>
                <a:cs typeface="Open Sans"/>
                <a:sym typeface="Open Sans"/>
              </a:rPr>
              <a:t>observe</a:t>
            </a:r>
            <a:r>
              <a:rPr lang="en-US" sz="3600" dirty="0">
                <a:solidFill>
                  <a:srgbClr val="000000"/>
                </a:solidFill>
                <a:latin typeface="Open Sans"/>
                <a:ea typeface="Open Sans"/>
                <a:cs typeface="Open Sans"/>
                <a:sym typeface="Open Sans"/>
              </a:rPr>
              <a:t> and </a:t>
            </a:r>
            <a:r>
              <a:rPr lang="en-US" sz="3600" b="1" dirty="0">
                <a:solidFill>
                  <a:schemeClr val="accent6">
                    <a:lumMod val="50000"/>
                  </a:schemeClr>
                </a:solidFill>
                <a:latin typeface="Open Sans"/>
                <a:ea typeface="Open Sans"/>
                <a:cs typeface="Open Sans"/>
                <a:sym typeface="Open Sans"/>
              </a:rPr>
              <a:t>interpret</a:t>
            </a:r>
            <a:r>
              <a:rPr lang="en-US" sz="3600" dirty="0">
                <a:solidFill>
                  <a:srgbClr val="000000"/>
                </a:solidFill>
                <a:latin typeface="Open Sans"/>
                <a:ea typeface="Open Sans"/>
                <a:cs typeface="Open Sans"/>
                <a:sym typeface="Open Sans"/>
              </a:rPr>
              <a:t> their </a:t>
            </a:r>
            <a:r>
              <a:rPr lang="en-US" sz="3600" dirty="0" smtClean="0">
                <a:solidFill>
                  <a:srgbClr val="000000"/>
                </a:solidFill>
                <a:latin typeface="Open Sans"/>
                <a:ea typeface="Open Sans"/>
                <a:cs typeface="Open Sans"/>
                <a:sym typeface="Open Sans"/>
              </a:rPr>
              <a:t>responses.</a:t>
            </a:r>
          </a:p>
        </p:txBody>
      </p:sp>
    </p:spTree>
    <p:extLst>
      <p:ext uri="{BB962C8B-B14F-4D97-AF65-F5344CB8AC3E}">
        <p14:creationId xmlns:p14="http://schemas.microsoft.com/office/powerpoint/2010/main" val="255731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9" name="TextBox 9"/>
          <p:cNvSpPr txBox="1"/>
          <p:nvPr/>
        </p:nvSpPr>
        <p:spPr>
          <a:xfrm>
            <a:off x="8763000" y="647700"/>
            <a:ext cx="8341289" cy="8797280"/>
          </a:xfrm>
          <a:prstGeom prst="rect">
            <a:avLst/>
          </a:prstGeom>
        </p:spPr>
        <p:txBody>
          <a:bodyPr wrap="square" lIns="0" tIns="0" rIns="0" bIns="0" rtlCol="0" anchor="t">
            <a:spAutoFit/>
          </a:bodyPr>
          <a:lstStyle/>
          <a:p>
            <a:pPr>
              <a:lnSpc>
                <a:spcPts val="4900"/>
              </a:lnSpc>
            </a:pPr>
            <a:r>
              <a:rPr lang="en-US" sz="3600" dirty="0" smtClean="0">
                <a:solidFill>
                  <a:srgbClr val="000000"/>
                </a:solidFill>
                <a:latin typeface="Open Sans"/>
                <a:ea typeface="Open Sans"/>
                <a:cs typeface="Open Sans"/>
                <a:sym typeface="Open Sans"/>
              </a:rPr>
              <a:t>For </a:t>
            </a:r>
            <a:r>
              <a:rPr lang="en-US" sz="3600" dirty="0">
                <a:solidFill>
                  <a:srgbClr val="000000"/>
                </a:solidFill>
                <a:latin typeface="Open Sans"/>
                <a:ea typeface="Open Sans"/>
                <a:cs typeface="Open Sans"/>
                <a:sym typeface="Open Sans"/>
              </a:rPr>
              <a:t>example, you might ask them to try out the LISTEN TO YOUR SENSES activity, </a:t>
            </a:r>
            <a:r>
              <a:rPr lang="en-US" sz="3600" dirty="0" smtClean="0">
                <a:solidFill>
                  <a:srgbClr val="000000"/>
                </a:solidFill>
                <a:latin typeface="Open Sans"/>
                <a:ea typeface="Open Sans"/>
                <a:cs typeface="Open Sans"/>
                <a:sym typeface="Open Sans"/>
              </a:rPr>
              <a:t>and observing </a:t>
            </a:r>
            <a:r>
              <a:rPr lang="en-US" sz="3600" dirty="0">
                <a:solidFill>
                  <a:srgbClr val="000000"/>
                </a:solidFill>
                <a:latin typeface="Open Sans"/>
                <a:ea typeface="Open Sans"/>
                <a:cs typeface="Open Sans"/>
                <a:sym typeface="Open Sans"/>
              </a:rPr>
              <a:t>their reactions </a:t>
            </a:r>
            <a:r>
              <a:rPr lang="en-US" sz="3600" dirty="0" smtClean="0">
                <a:solidFill>
                  <a:srgbClr val="000000"/>
                </a:solidFill>
                <a:latin typeface="Open Sans"/>
                <a:ea typeface="Open Sans"/>
                <a:cs typeface="Open Sans"/>
                <a:sym typeface="Open Sans"/>
              </a:rPr>
              <a:t>to get information </a:t>
            </a:r>
            <a:r>
              <a:rPr lang="en-US" sz="3600" dirty="0">
                <a:solidFill>
                  <a:srgbClr val="000000"/>
                </a:solidFill>
                <a:latin typeface="Open Sans"/>
                <a:ea typeface="Open Sans"/>
                <a:cs typeface="Open Sans"/>
                <a:sym typeface="Open Sans"/>
              </a:rPr>
              <a:t>about </a:t>
            </a:r>
            <a:r>
              <a:rPr lang="en-US" sz="3600" dirty="0" smtClean="0">
                <a:solidFill>
                  <a:srgbClr val="000000"/>
                </a:solidFill>
                <a:latin typeface="Open Sans"/>
                <a:ea typeface="Open Sans"/>
                <a:cs typeface="Open Sans"/>
                <a:sym typeface="Open Sans"/>
              </a:rPr>
              <a:t>their </a:t>
            </a:r>
            <a:r>
              <a:rPr lang="en-US" sz="3600" b="1" dirty="0" smtClean="0">
                <a:solidFill>
                  <a:schemeClr val="accent6">
                    <a:lumMod val="50000"/>
                  </a:schemeClr>
                </a:solidFill>
                <a:latin typeface="Open Sans"/>
                <a:ea typeface="Open Sans"/>
                <a:cs typeface="Open Sans"/>
                <a:sym typeface="Open Sans"/>
              </a:rPr>
              <a:t>preferences</a:t>
            </a:r>
            <a:r>
              <a:rPr lang="en-US" sz="3600" dirty="0" smtClean="0">
                <a:solidFill>
                  <a:srgbClr val="000000"/>
                </a:solidFill>
                <a:latin typeface="Open Sans"/>
                <a:ea typeface="Open Sans"/>
                <a:cs typeface="Open Sans"/>
                <a:sym typeface="Open Sans"/>
              </a:rPr>
              <a:t> and </a:t>
            </a:r>
            <a:r>
              <a:rPr lang="en-US" sz="3600" b="1" dirty="0" smtClean="0">
                <a:solidFill>
                  <a:schemeClr val="accent6">
                    <a:lumMod val="50000"/>
                  </a:schemeClr>
                </a:solidFill>
                <a:latin typeface="Open Sans"/>
                <a:ea typeface="Open Sans"/>
                <a:cs typeface="Open Sans"/>
                <a:sym typeface="Open Sans"/>
              </a:rPr>
              <a:t>needs</a:t>
            </a:r>
            <a:r>
              <a:rPr lang="en-US" sz="3600" dirty="0">
                <a:solidFill>
                  <a:srgbClr val="000000"/>
                </a:solidFill>
                <a:latin typeface="Open Sans"/>
                <a:ea typeface="Open Sans"/>
                <a:cs typeface="Open Sans"/>
                <a:sym typeface="Open Sans"/>
              </a:rPr>
              <a:t>.</a:t>
            </a: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By first experiencing the tool yourself, you can guide them more empathetically, ask the right questions, and notice subtleties in their responses. This ensures that the </a:t>
            </a:r>
            <a:r>
              <a:rPr lang="en-US" sz="3600" b="1" dirty="0">
                <a:solidFill>
                  <a:schemeClr val="accent6">
                    <a:lumMod val="50000"/>
                  </a:schemeClr>
                </a:solidFill>
                <a:latin typeface="Open Sans"/>
                <a:ea typeface="Open Sans"/>
                <a:cs typeface="Open Sans"/>
                <a:sym typeface="Open Sans"/>
              </a:rPr>
              <a:t>design decisions </a:t>
            </a:r>
            <a:r>
              <a:rPr lang="en-US" sz="3600" dirty="0">
                <a:solidFill>
                  <a:srgbClr val="000000"/>
                </a:solidFill>
                <a:latin typeface="Open Sans"/>
                <a:ea typeface="Open Sans"/>
                <a:cs typeface="Open Sans"/>
                <a:sym typeface="Open Sans"/>
              </a:rPr>
              <a:t>you make </a:t>
            </a:r>
            <a:r>
              <a:rPr lang="en-US" sz="3600" dirty="0" smtClean="0">
                <a:solidFill>
                  <a:srgbClr val="000000"/>
                </a:solidFill>
                <a:latin typeface="Open Sans"/>
                <a:ea typeface="Open Sans"/>
                <a:cs typeface="Open Sans"/>
                <a:sym typeface="Open Sans"/>
              </a:rPr>
              <a:t>reflect </a:t>
            </a:r>
            <a:r>
              <a:rPr lang="en-US" sz="3600" dirty="0">
                <a:solidFill>
                  <a:srgbClr val="000000"/>
                </a:solidFill>
                <a:latin typeface="Open Sans"/>
                <a:ea typeface="Open Sans"/>
                <a:cs typeface="Open Sans"/>
                <a:sym typeface="Open Sans"/>
              </a:rPr>
              <a:t>the inhabitant’s </a:t>
            </a:r>
            <a:r>
              <a:rPr lang="en-US" sz="3600" b="1" dirty="0">
                <a:solidFill>
                  <a:schemeClr val="accent6">
                    <a:lumMod val="50000"/>
                  </a:schemeClr>
                </a:solidFill>
                <a:latin typeface="Open Sans"/>
                <a:ea typeface="Open Sans"/>
                <a:cs typeface="Open Sans"/>
                <a:sym typeface="Open Sans"/>
              </a:rPr>
              <a:t>comfort</a:t>
            </a:r>
            <a:r>
              <a:rPr lang="en-US" sz="3600" dirty="0">
                <a:solidFill>
                  <a:srgbClr val="000000"/>
                </a:solidFill>
                <a:latin typeface="Open Sans"/>
                <a:ea typeface="Open Sans"/>
                <a:cs typeface="Open Sans"/>
                <a:sym typeface="Open Sans"/>
              </a:rPr>
              <a:t>, </a:t>
            </a:r>
            <a:r>
              <a:rPr lang="en-US" sz="3600" b="1" dirty="0">
                <a:solidFill>
                  <a:schemeClr val="accent6">
                    <a:lumMod val="50000"/>
                  </a:schemeClr>
                </a:solidFill>
                <a:latin typeface="Open Sans"/>
                <a:ea typeface="Open Sans"/>
                <a:cs typeface="Open Sans"/>
                <a:sym typeface="Open Sans"/>
              </a:rPr>
              <a:t>wellbeing</a:t>
            </a:r>
            <a:r>
              <a:rPr lang="en-US" sz="3600" dirty="0">
                <a:solidFill>
                  <a:srgbClr val="000000"/>
                </a:solidFill>
                <a:latin typeface="Open Sans"/>
                <a:ea typeface="Open Sans"/>
                <a:cs typeface="Open Sans"/>
                <a:sym typeface="Open Sans"/>
              </a:rPr>
              <a:t>, and </a:t>
            </a:r>
            <a:r>
              <a:rPr lang="en-US" sz="3600" b="1" dirty="0">
                <a:solidFill>
                  <a:schemeClr val="accent6">
                    <a:lumMod val="50000"/>
                  </a:schemeClr>
                </a:solidFill>
                <a:latin typeface="Open Sans"/>
                <a:ea typeface="Open Sans"/>
                <a:cs typeface="Open Sans"/>
                <a:sym typeface="Open Sans"/>
              </a:rPr>
              <a:t>identity</a:t>
            </a:r>
            <a:r>
              <a:rPr lang="en-US" sz="3600" dirty="0" smtClean="0">
                <a:solidFill>
                  <a:srgbClr val="000000"/>
                </a:solidFill>
                <a:latin typeface="Open Sans"/>
                <a:ea typeface="Open Sans"/>
                <a:cs typeface="Open Sans"/>
                <a:sym typeface="Open Sans"/>
              </a:rPr>
              <a:t>.</a:t>
            </a:r>
            <a:endParaRPr lang="en-US" sz="3600" dirty="0">
              <a:solidFill>
                <a:srgbClr val="000000"/>
              </a:solidFill>
              <a:latin typeface="Open Sans"/>
              <a:ea typeface="Open Sans"/>
              <a:cs typeface="Open Sans"/>
              <a:sym typeface="Open Sans"/>
            </a:endParaRPr>
          </a:p>
        </p:txBody>
      </p:sp>
      <p:sp>
        <p:nvSpPr>
          <p:cNvPr id="10" name="TextBox 8"/>
          <p:cNvSpPr txBox="1"/>
          <p:nvPr/>
        </p:nvSpPr>
        <p:spPr>
          <a:xfrm>
            <a:off x="838200" y="2985832"/>
            <a:ext cx="6858000" cy="4924425"/>
          </a:xfrm>
          <a:prstGeom prst="rect">
            <a:avLst/>
          </a:prstGeom>
        </p:spPr>
        <p:txBody>
          <a:bodyPr wrap="square" lIns="0" tIns="0" rIns="0" bIns="0" rtlCol="0" anchor="t">
            <a:spAutoFit/>
          </a:bodyPr>
          <a:lstStyle/>
          <a:p>
            <a:pPr algn="ctr">
              <a:lnSpc>
                <a:spcPts val="6440"/>
              </a:lnSpc>
            </a:pPr>
            <a:r>
              <a:rPr lang="en-US" sz="4600" b="1" dirty="0" smtClean="0">
                <a:solidFill>
                  <a:srgbClr val="000000"/>
                </a:solidFill>
                <a:latin typeface="Open Sans Bold"/>
                <a:ea typeface="Open Sans Bold"/>
                <a:cs typeface="Open Sans Bold"/>
                <a:sym typeface="Open Sans Bold"/>
              </a:rPr>
              <a:t>EXAMPLE:</a:t>
            </a:r>
          </a:p>
          <a:p>
            <a:pPr algn="ctr">
              <a:lnSpc>
                <a:spcPts val="6440"/>
              </a:lnSpc>
            </a:pP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You are going to make a design </a:t>
            </a: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intervention </a:t>
            </a: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in </a:t>
            </a: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a bedroom</a:t>
            </a:r>
          </a:p>
          <a:p>
            <a:pPr algn="ctr">
              <a:lnSpc>
                <a:spcPts val="6440"/>
              </a:lnSpc>
            </a:pP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 </a:t>
            </a: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for someone </a:t>
            </a: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living in a</a:t>
            </a:r>
          </a:p>
          <a:p>
            <a:pPr algn="ctr">
              <a:lnSpc>
                <a:spcPts val="6440"/>
              </a:lnSpc>
            </a:pPr>
            <a:r>
              <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rPr>
              <a:t> </a:t>
            </a:r>
            <a:r>
              <a:rPr lang="en-US" sz="3600" dirty="0">
                <a:solidFill>
                  <a:srgbClr val="000000"/>
                </a:solidFill>
                <a:latin typeface="Open Sans" panose="020B0604020202020204" charset="0"/>
                <a:ea typeface="Open Sans" panose="020B0604020202020204" charset="0"/>
                <a:cs typeface="Open Sans" panose="020B0604020202020204" charset="0"/>
                <a:sym typeface="Open Sans Bold"/>
              </a:rPr>
              <a:t>shared house. </a:t>
            </a:r>
            <a:endParaRPr lang="en-US" sz="3600" dirty="0" smtClean="0">
              <a:solidFill>
                <a:srgbClr val="000000"/>
              </a:solidFill>
              <a:latin typeface="Open Sans" panose="020B0604020202020204" charset="0"/>
              <a:ea typeface="Open Sans" panose="020B0604020202020204" charset="0"/>
              <a:cs typeface="Open Sans" panose="020B0604020202020204" charset="0"/>
              <a:sym typeface="Open Sans Bold"/>
            </a:endParaRPr>
          </a:p>
          <a:p>
            <a:pPr algn="ctr">
              <a:lnSpc>
                <a:spcPts val="6440"/>
              </a:lnSpc>
            </a:pPr>
            <a:r>
              <a:rPr lang="en-US" sz="3600" b="1" dirty="0" smtClean="0">
                <a:solidFill>
                  <a:srgbClr val="000000"/>
                </a:solidFill>
                <a:latin typeface="Open Sans" panose="020B0604020202020204" charset="0"/>
                <a:ea typeface="Open Sans" panose="020B0604020202020204" charset="0"/>
                <a:cs typeface="Open Sans" panose="020B0604020202020204" charset="0"/>
                <a:sym typeface="Open Sans Bold"/>
              </a:rPr>
              <a:t>What </a:t>
            </a:r>
            <a:r>
              <a:rPr lang="en-US" sz="3600" b="1" dirty="0">
                <a:solidFill>
                  <a:srgbClr val="000000"/>
                </a:solidFill>
                <a:latin typeface="Open Sans" panose="020B0604020202020204" charset="0"/>
                <a:ea typeface="Open Sans" panose="020B0604020202020204" charset="0"/>
                <a:cs typeface="Open Sans" panose="020B0604020202020204" charset="0"/>
                <a:sym typeface="Open Sans Bold"/>
              </a:rPr>
              <a:t>would you do first?</a:t>
            </a:r>
          </a:p>
        </p:txBody>
      </p:sp>
    </p:spTree>
    <p:extLst>
      <p:ext uri="{BB962C8B-B14F-4D97-AF65-F5344CB8AC3E}">
        <p14:creationId xmlns:p14="http://schemas.microsoft.com/office/powerpoint/2010/main" val="125562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69"/>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Freeform 4"/>
          <p:cNvSpPr/>
          <p:nvPr/>
        </p:nvSpPr>
        <p:spPr>
          <a:xfrm>
            <a:off x="-4" y="3453302"/>
            <a:ext cx="5062019" cy="6834187"/>
          </a:xfrm>
          <a:custGeom>
            <a:avLst/>
            <a:gdLst/>
            <a:ahLst/>
            <a:cxnLst/>
            <a:rect l="l" t="t" r="r" b="b"/>
            <a:pathLst>
              <a:path w="5062019" h="6834187">
                <a:moveTo>
                  <a:pt x="0" y="0"/>
                </a:moveTo>
                <a:lnTo>
                  <a:pt x="5062019" y="0"/>
                </a:lnTo>
                <a:lnTo>
                  <a:pt x="5062019" y="6834187"/>
                </a:lnTo>
                <a:lnTo>
                  <a:pt x="0" y="6834187"/>
                </a:lnTo>
                <a:lnTo>
                  <a:pt x="0" y="0"/>
                </a:lnTo>
                <a:close/>
              </a:path>
            </a:pathLst>
          </a:custGeom>
          <a:blipFill>
            <a:blip r:embed="rId3">
              <a:extLst>
                <a:ext uri="{96DAC541-7B7A-43D3-8B79-37D633B846F1}">
                  <asvg:svgBlip xmlns="" xmlns:asvg="http://schemas.microsoft.com/office/drawing/2016/SVG/main" r:embed="rId4"/>
                </a:ext>
              </a:extLst>
            </a:blip>
            <a:stretch>
              <a:fillRect l="-17" r="-17"/>
            </a:stretch>
          </a:blipFill>
        </p:spPr>
      </p:sp>
      <p:sp>
        <p:nvSpPr>
          <p:cNvPr id="5" name="Freeform 5"/>
          <p:cNvSpPr/>
          <p:nvPr/>
        </p:nvSpPr>
        <p:spPr>
          <a:xfrm>
            <a:off x="9780610" y="8572500"/>
            <a:ext cx="381070" cy="901266"/>
          </a:xfrm>
          <a:custGeom>
            <a:avLst/>
            <a:gdLst/>
            <a:ahLst/>
            <a:cxnLst/>
            <a:rect l="l" t="t" r="r" b="b"/>
            <a:pathLst>
              <a:path w="381070" h="901266">
                <a:moveTo>
                  <a:pt x="0" y="0"/>
                </a:moveTo>
                <a:lnTo>
                  <a:pt x="381070" y="0"/>
                </a:lnTo>
                <a:lnTo>
                  <a:pt x="381070" y="901266"/>
                </a:lnTo>
                <a:lnTo>
                  <a:pt x="0" y="901266"/>
                </a:lnTo>
                <a:lnTo>
                  <a:pt x="0" y="0"/>
                </a:lnTo>
                <a:close/>
              </a:path>
            </a:pathLst>
          </a:custGeom>
          <a:blipFill>
            <a:blip r:embed="rId5">
              <a:extLst>
                <a:ext uri="{96DAC541-7B7A-43D3-8B79-37D633B846F1}">
                  <asvg:svgBlip xmlns="" xmlns:asvg="http://schemas.microsoft.com/office/drawing/2016/SVG/main" r:embed="rId6"/>
                </a:ext>
              </a:extLst>
            </a:blip>
            <a:stretch>
              <a:fillRect l="-1036" r="-1036"/>
            </a:stretch>
          </a:blipFill>
        </p:spPr>
      </p:sp>
      <p:grpSp>
        <p:nvGrpSpPr>
          <p:cNvPr id="6" name="Group 6"/>
          <p:cNvGrpSpPr/>
          <p:nvPr/>
        </p:nvGrpSpPr>
        <p:grpSpPr>
          <a:xfrm>
            <a:off x="8096250" y="8572510"/>
            <a:ext cx="2623185" cy="1224915"/>
            <a:chOff x="0" y="0"/>
            <a:chExt cx="3497580" cy="1633220"/>
          </a:xfrm>
        </p:grpSpPr>
        <p:sp>
          <p:nvSpPr>
            <p:cNvPr id="7" name="Freeform 7"/>
            <p:cNvSpPr/>
            <p:nvPr/>
          </p:nvSpPr>
          <p:spPr>
            <a:xfrm>
              <a:off x="0" y="0"/>
              <a:ext cx="3497580" cy="1633220"/>
            </a:xfrm>
            <a:custGeom>
              <a:avLst/>
              <a:gdLst/>
              <a:ahLst/>
              <a:cxnLst/>
              <a:rect l="l" t="t" r="r" b="b"/>
              <a:pathLst>
                <a:path w="3497580" h="1633220">
                  <a:moveTo>
                    <a:pt x="0" y="0"/>
                  </a:moveTo>
                  <a:lnTo>
                    <a:pt x="3497580" y="0"/>
                  </a:lnTo>
                  <a:lnTo>
                    <a:pt x="3497580" y="1633220"/>
                  </a:lnTo>
                  <a:lnTo>
                    <a:pt x="0" y="1633220"/>
                  </a:lnTo>
                  <a:lnTo>
                    <a:pt x="0" y="0"/>
                  </a:lnTo>
                  <a:close/>
                </a:path>
              </a:pathLst>
            </a:custGeom>
            <a:blipFill>
              <a:blip r:embed="rId7"/>
              <a:stretch>
                <a:fillRect l="-16" r="-16"/>
              </a:stretch>
            </a:blipFill>
          </p:spPr>
        </p:sp>
      </p:grpSp>
      <p:sp>
        <p:nvSpPr>
          <p:cNvPr id="8" name="TextBox 8"/>
          <p:cNvSpPr txBox="1"/>
          <p:nvPr/>
        </p:nvSpPr>
        <p:spPr>
          <a:xfrm>
            <a:off x="5960804" y="3189995"/>
            <a:ext cx="11793796" cy="5027017"/>
          </a:xfrm>
          <a:prstGeom prst="rect">
            <a:avLst/>
          </a:prstGeom>
        </p:spPr>
        <p:txBody>
          <a:bodyPr wrap="square" lIns="0" tIns="0" rIns="0" bIns="0" rtlCol="0" anchor="t">
            <a:spAutoFit/>
          </a:bodyPr>
          <a:lstStyle/>
          <a:p>
            <a:pPr marL="533440" lvl="2">
              <a:lnSpc>
                <a:spcPts val="4900"/>
              </a:lnSpc>
            </a:pPr>
            <a:r>
              <a:rPr lang="en-US" sz="3500" dirty="0">
                <a:solidFill>
                  <a:srgbClr val="000000"/>
                </a:solidFill>
                <a:latin typeface="Open Sans"/>
                <a:ea typeface="Open Sans"/>
                <a:cs typeface="Open Sans"/>
                <a:sym typeface="Open Sans"/>
              </a:rPr>
              <a:t>Awareness in this context means:</a:t>
            </a:r>
          </a:p>
          <a:p>
            <a:pPr marL="1047790" lvl="2" indent="-51435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Noticing </a:t>
            </a:r>
            <a:r>
              <a:rPr lang="en-US" sz="3500" dirty="0">
                <a:solidFill>
                  <a:srgbClr val="000000"/>
                </a:solidFill>
                <a:latin typeface="Open Sans"/>
                <a:ea typeface="Open Sans"/>
                <a:cs typeface="Open Sans"/>
                <a:sym typeface="Open Sans"/>
              </a:rPr>
              <a:t>how your </a:t>
            </a:r>
            <a:r>
              <a:rPr lang="en-US" sz="3500" b="1" dirty="0">
                <a:solidFill>
                  <a:schemeClr val="accent6">
                    <a:lumMod val="50000"/>
                  </a:schemeClr>
                </a:solidFill>
                <a:latin typeface="Open Sans"/>
                <a:ea typeface="Open Sans"/>
                <a:cs typeface="Open Sans"/>
                <a:sym typeface="Open Sans"/>
              </a:rPr>
              <a:t>senses react </a:t>
            </a:r>
            <a:r>
              <a:rPr lang="en-US" sz="3500" dirty="0">
                <a:solidFill>
                  <a:srgbClr val="000000"/>
                </a:solidFill>
                <a:latin typeface="Open Sans"/>
                <a:ea typeface="Open Sans"/>
                <a:cs typeface="Open Sans"/>
                <a:sym typeface="Open Sans"/>
              </a:rPr>
              <a:t>to different colors, textures, sounds, lights, and </a:t>
            </a:r>
            <a:r>
              <a:rPr lang="en-US" sz="3500" dirty="0" smtClean="0">
                <a:solidFill>
                  <a:srgbClr val="000000"/>
                </a:solidFill>
                <a:latin typeface="Open Sans"/>
                <a:ea typeface="Open Sans"/>
                <a:cs typeface="Open Sans"/>
                <a:sym typeface="Open Sans"/>
              </a:rPr>
              <a:t>smells</a:t>
            </a:r>
            <a:endParaRPr lang="en-US" sz="3500" dirty="0">
              <a:solidFill>
                <a:srgbClr val="000000"/>
              </a:solidFill>
              <a:latin typeface="Open Sans"/>
              <a:ea typeface="Open Sans"/>
              <a:cs typeface="Open Sans"/>
              <a:sym typeface="Open Sans"/>
            </a:endParaRPr>
          </a:p>
          <a:p>
            <a:pPr marL="1047790" lvl="2" indent="-51435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Realizing </a:t>
            </a:r>
            <a:r>
              <a:rPr lang="en-US" sz="3500" dirty="0">
                <a:solidFill>
                  <a:srgbClr val="000000"/>
                </a:solidFill>
                <a:latin typeface="Open Sans"/>
                <a:ea typeface="Open Sans"/>
                <a:cs typeface="Open Sans"/>
                <a:sym typeface="Open Sans"/>
              </a:rPr>
              <a:t>that your </a:t>
            </a:r>
            <a:r>
              <a:rPr lang="en-US" sz="3500" b="1" dirty="0">
                <a:solidFill>
                  <a:schemeClr val="accent6">
                    <a:lumMod val="50000"/>
                  </a:schemeClr>
                </a:solidFill>
                <a:latin typeface="Open Sans"/>
                <a:ea typeface="Open Sans"/>
                <a:cs typeface="Open Sans"/>
                <a:sym typeface="Open Sans"/>
              </a:rPr>
              <a:t>reactions are personal </a:t>
            </a:r>
            <a:r>
              <a:rPr lang="en-US" sz="3500" dirty="0">
                <a:solidFill>
                  <a:srgbClr val="000000"/>
                </a:solidFill>
                <a:latin typeface="Open Sans"/>
                <a:ea typeface="Open Sans"/>
                <a:cs typeface="Open Sans"/>
                <a:sym typeface="Open Sans"/>
              </a:rPr>
              <a:t>– what feels good for you might feel uncomfortable for someone </a:t>
            </a:r>
            <a:r>
              <a:rPr lang="en-US" sz="3500" dirty="0" smtClean="0">
                <a:solidFill>
                  <a:srgbClr val="000000"/>
                </a:solidFill>
                <a:latin typeface="Open Sans"/>
                <a:ea typeface="Open Sans"/>
                <a:cs typeface="Open Sans"/>
                <a:sym typeface="Open Sans"/>
              </a:rPr>
              <a:t>else</a:t>
            </a:r>
            <a:endParaRPr lang="en-US" sz="3500" dirty="0">
              <a:solidFill>
                <a:srgbClr val="000000"/>
              </a:solidFill>
              <a:latin typeface="Open Sans"/>
              <a:ea typeface="Open Sans"/>
              <a:cs typeface="Open Sans"/>
              <a:sym typeface="Open Sans"/>
            </a:endParaRPr>
          </a:p>
          <a:p>
            <a:pPr marL="1047790" lvl="2" indent="-51435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Becoming </a:t>
            </a:r>
            <a:r>
              <a:rPr lang="en-US" sz="3500" dirty="0">
                <a:solidFill>
                  <a:srgbClr val="000000"/>
                </a:solidFill>
                <a:latin typeface="Open Sans"/>
                <a:ea typeface="Open Sans"/>
                <a:cs typeface="Open Sans"/>
                <a:sym typeface="Open Sans"/>
              </a:rPr>
              <a:t>more conscious of how these perceptions influence </a:t>
            </a:r>
            <a:r>
              <a:rPr lang="en-US" sz="3500" b="1" dirty="0" smtClean="0">
                <a:solidFill>
                  <a:schemeClr val="accent6">
                    <a:lumMod val="50000"/>
                  </a:schemeClr>
                </a:solidFill>
                <a:latin typeface="Open Sans"/>
                <a:ea typeface="Open Sans"/>
                <a:cs typeface="Open Sans"/>
                <a:sym typeface="Open Sans"/>
              </a:rPr>
              <a:t>well-being</a:t>
            </a:r>
            <a:r>
              <a:rPr lang="en-US" sz="3500" dirty="0" smtClean="0">
                <a:solidFill>
                  <a:srgbClr val="000000"/>
                </a:solidFill>
                <a:latin typeface="Open Sans"/>
                <a:ea typeface="Open Sans"/>
                <a:cs typeface="Open Sans"/>
                <a:sym typeface="Open Sans"/>
              </a:rPr>
              <a:t> and </a:t>
            </a:r>
            <a:r>
              <a:rPr lang="en-US" sz="3500" b="1" dirty="0" smtClean="0">
                <a:solidFill>
                  <a:schemeClr val="accent6">
                    <a:lumMod val="50000"/>
                  </a:schemeClr>
                </a:solidFill>
                <a:latin typeface="Open Sans"/>
                <a:ea typeface="Open Sans"/>
                <a:cs typeface="Open Sans"/>
                <a:sym typeface="Open Sans"/>
              </a:rPr>
              <a:t>comfort</a:t>
            </a:r>
            <a:endParaRPr lang="en-US" sz="3500" dirty="0">
              <a:solidFill>
                <a:srgbClr val="000000"/>
              </a:solidFill>
              <a:latin typeface="Open Sans"/>
              <a:ea typeface="Open Sans"/>
              <a:cs typeface="Open Sans"/>
              <a:sym typeface="Open Sans"/>
            </a:endParaRPr>
          </a:p>
        </p:txBody>
      </p:sp>
      <p:sp>
        <p:nvSpPr>
          <p:cNvPr id="10" name="TextBox 9"/>
          <p:cNvSpPr txBox="1"/>
          <p:nvPr/>
        </p:nvSpPr>
        <p:spPr>
          <a:xfrm>
            <a:off x="1316183" y="6515100"/>
            <a:ext cx="3733800" cy="2462213"/>
          </a:xfrm>
          <a:prstGeom prst="rect">
            <a:avLst/>
          </a:prstGeom>
        </p:spPr>
        <p:txBody>
          <a:bodyPr wrap="square" lIns="0" tIns="0" rIns="0" bIns="0" rtlCol="0" anchor="t">
            <a:spAutoFit/>
          </a:bodyPr>
          <a:lstStyle/>
          <a:p>
            <a:pPr algn="ctr">
              <a:lnSpc>
                <a:spcPts val="6440"/>
              </a:lnSpc>
            </a:pPr>
            <a:r>
              <a:rPr lang="es-ES" sz="4000" b="1" dirty="0" smtClean="0">
                <a:solidFill>
                  <a:schemeClr val="bg1"/>
                </a:solidFill>
                <a:latin typeface="Open Sans Bold"/>
                <a:ea typeface="Open Sans Bold"/>
                <a:cs typeface="Open Sans Bold"/>
                <a:sym typeface="Open Sans Bold"/>
              </a:rPr>
              <a:t>AWARENESS AND SENSITIVITY</a:t>
            </a:r>
            <a:endParaRPr lang="en-US" sz="4000" b="1" dirty="0">
              <a:solidFill>
                <a:schemeClr val="bg1"/>
              </a:solidFill>
              <a:latin typeface="Open Sans Bold"/>
              <a:ea typeface="Open Sans Bold"/>
              <a:cs typeface="Open Sans Bold"/>
              <a:sym typeface="Open Sans Bold"/>
            </a:endParaRPr>
          </a:p>
        </p:txBody>
      </p:sp>
      <p:sp>
        <p:nvSpPr>
          <p:cNvPr id="11" name="TextBox 9"/>
          <p:cNvSpPr txBox="1"/>
          <p:nvPr/>
        </p:nvSpPr>
        <p:spPr>
          <a:xfrm>
            <a:off x="6538320" y="1182097"/>
            <a:ext cx="10775122" cy="1641475"/>
          </a:xfrm>
          <a:prstGeom prst="rect">
            <a:avLst/>
          </a:prstGeom>
        </p:spPr>
        <p:txBody>
          <a:bodyPr wrap="square" lIns="0" tIns="0" rIns="0" bIns="0" rtlCol="0" anchor="t">
            <a:spAutoFit/>
          </a:bodyPr>
          <a:lstStyle/>
          <a:p>
            <a:pPr>
              <a:lnSpc>
                <a:spcPts val="6440"/>
              </a:lnSpc>
            </a:pPr>
            <a:r>
              <a:rPr lang="en-US" sz="4600" b="1" dirty="0" smtClean="0">
                <a:solidFill>
                  <a:srgbClr val="000000"/>
                </a:solidFill>
                <a:latin typeface="Open Sans Bold"/>
                <a:ea typeface="Open Sans Bold"/>
                <a:cs typeface="Open Sans Bold"/>
                <a:sym typeface="Open Sans Bold"/>
              </a:rPr>
              <a:t>WHAT IS THE MOST IPORTANT SKILL YOU LEARN HERE?</a:t>
            </a:r>
            <a:endParaRPr lang="en-US" sz="4600" b="1" dirty="0">
              <a:solidFill>
                <a:srgbClr val="000000"/>
              </a:solidFill>
              <a:latin typeface="Open Sans Bold"/>
              <a:ea typeface="Open Sans Bold"/>
              <a:cs typeface="Open Sans Bold"/>
              <a:sym typeface="Open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879</Words>
  <Application>Microsoft Office PowerPoint</Application>
  <PresentationFormat>Personalizado</PresentationFormat>
  <Paragraphs>87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Open Sans</vt:lpstr>
      <vt:lpstr>Open Sans Bold</vt:lpstr>
      <vt:lpstr>Arial</vt:lpstr>
      <vt:lpstr>Wingdings</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TPM 2.pptx.pptx</dc:title>
  <cp:lastModifiedBy>Claudia Erco</cp:lastModifiedBy>
  <cp:revision>12</cp:revision>
  <dcterms:created xsi:type="dcterms:W3CDTF">2006-08-16T00:00:00Z</dcterms:created>
  <dcterms:modified xsi:type="dcterms:W3CDTF">2026-01-19T12:16:16Z</dcterms:modified>
  <dc:identifier>DAG1soENLR8</dc:identifier>
</cp:coreProperties>
</file>