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sldIdLst>
    <p:sldId id="278" r:id="rId5"/>
    <p:sldId id="286" r:id="rId6"/>
    <p:sldId id="287" r:id="rId7"/>
    <p:sldId id="288" r:id="rId8"/>
    <p:sldId id="289" r:id="rId9"/>
    <p:sldId id="290" r:id="rId10"/>
    <p:sldId id="291" r:id="rId11"/>
    <p:sldId id="292" r:id="rId12"/>
    <p:sldId id="293" r:id="rId13"/>
    <p:sldId id="294" r:id="rId14"/>
    <p:sldId id="295" r:id="rId15"/>
    <p:sldId id="271" r:id="rId16"/>
    <p:sldId id="262" r:id="rId17"/>
    <p:sldId id="296" r:id="rId18"/>
    <p:sldId id="275" r:id="rId19"/>
    <p:sldId id="276" r:id="rId20"/>
    <p:sldId id="279" r:id="rId21"/>
  </p:sldIdLst>
  <p:sldSz cx="18288000" cy="10287000"/>
  <p:notesSz cx="6858000" cy="9144000"/>
  <p:embeddedFontLst>
    <p:embeddedFont>
      <p:font typeface="Open Sans Bold" panose="020B0604020202020204" charset="0"/>
      <p:regular r:id="rId23"/>
      <p:bold r:id="rId24"/>
    </p:embeddedFont>
    <p:embeddedFont>
      <p:font typeface="Open Sans"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807"/>
    <a:srgbClr val="E6D7CF"/>
    <a:srgbClr val="C3DBC8"/>
    <a:srgbClr val="E6F0E8"/>
    <a:srgbClr val="B1CFB2"/>
    <a:srgbClr val="E9DDD8"/>
    <a:srgbClr val="B39079"/>
    <a:srgbClr val="000000"/>
    <a:srgbClr val="006666"/>
    <a:srgbClr val="A69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D760F-8735-569B-ABBD-96ADDA8F92C7}" v="2" dt="2025-11-25T15:31:04.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30" y="11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Erco" userId="S::cer@intrasfundacion.onmicrosoft.com::c6f0e11c-3994-4649-927b-ede319d47b93" providerId="AD" clId="Web-{4D6D760F-8735-569B-ABBD-96ADDA8F92C7}"/>
    <pc:docChg chg="modSld">
      <pc:chgData name="Claudia  Erco" userId="S::cer@intrasfundacion.onmicrosoft.com::c6f0e11c-3994-4649-927b-ede319d47b93" providerId="AD" clId="Web-{4D6D760F-8735-569B-ABBD-96ADDA8F92C7}" dt="2025-11-25T15:31:04.201" v="0"/>
      <pc:docMkLst>
        <pc:docMk/>
      </pc:docMkLst>
      <pc:sldChg chg="modSp">
        <pc:chgData name="Claudia  Erco" userId="S::cer@intrasfundacion.onmicrosoft.com::c6f0e11c-3994-4649-927b-ede319d47b93" providerId="AD" clId="Web-{4D6D760F-8735-569B-ABBD-96ADDA8F92C7}" dt="2025-11-25T15:31:04.201" v="0"/>
        <pc:sldMkLst>
          <pc:docMk/>
          <pc:sldMk cId="939560428" sldId="276"/>
        </pc:sldMkLst>
        <pc:spChg chg="mod">
          <ac:chgData name="Claudia  Erco" userId="S::cer@intrasfundacion.onmicrosoft.com::c6f0e11c-3994-4649-927b-ede319d47b93" providerId="AD" clId="Web-{4D6D760F-8735-569B-ABBD-96ADDA8F92C7}" dt="2025-11-25T15:31:04.201" v="0"/>
          <ac:spMkLst>
            <pc:docMk/>
            <pc:sldMk cId="939560428" sldId="276"/>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‹Nº›</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NUL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stretch>
                <a:fillRect t="-22" b="-22"/>
              </a:stretch>
            </a:blipFill>
          </p:spPr>
        </p:sp>
      </p:grpSp>
      <p:sp>
        <p:nvSpPr>
          <p:cNvPr id="4" name="Freeform 4"/>
          <p:cNvSpPr/>
          <p:nvPr/>
        </p:nvSpPr>
        <p:spPr>
          <a:xfrm>
            <a:off x="9982200" y="1672737"/>
            <a:ext cx="1041399" cy="2463006"/>
          </a:xfrm>
          <a:custGeom>
            <a:avLst/>
            <a:gdLst/>
            <a:ahLst/>
            <a:cxnLst/>
            <a:rect l="l" t="t" r="r" b="b"/>
            <a:pathLst>
              <a:path w="1041399" h="2463006">
                <a:moveTo>
                  <a:pt x="0" y="0"/>
                </a:moveTo>
                <a:lnTo>
                  <a:pt x="1041399" y="0"/>
                </a:lnTo>
                <a:lnTo>
                  <a:pt x="1041399" y="2463006"/>
                </a:lnTo>
                <a:lnTo>
                  <a:pt x="0" y="2463006"/>
                </a:lnTo>
                <a:lnTo>
                  <a:pt x="0" y="0"/>
                </a:lnTo>
                <a:close/>
              </a:path>
            </a:pathLst>
          </a:custGeom>
          <a:blipFill>
            <a:blip r:embed="rId3">
              <a:extLst>
                <a:ext uri="{96DAC541-7B7A-43D3-8B79-37D633B846F1}">
                  <asvg:svgBlip xmlns="" xmlns:asvg="http://schemas.microsoft.com/office/drawing/2016/SVG/main" r:embed="rId4"/>
                </a:ext>
              </a:extLst>
            </a:blip>
            <a:stretch>
              <a:fillRect l="-223" r="-223"/>
            </a:stretch>
          </a:blipFill>
        </p:spPr>
      </p:sp>
      <p:grpSp>
        <p:nvGrpSpPr>
          <p:cNvPr id="5" name="Group 5"/>
          <p:cNvGrpSpPr/>
          <p:nvPr/>
        </p:nvGrpSpPr>
        <p:grpSpPr>
          <a:xfrm>
            <a:off x="5429250" y="1672737"/>
            <a:ext cx="7168705" cy="3347466"/>
            <a:chOff x="0" y="0"/>
            <a:chExt cx="9558273" cy="4463288"/>
          </a:xfrm>
        </p:grpSpPr>
        <p:sp>
          <p:nvSpPr>
            <p:cNvPr id="6" name="Freeform 6"/>
            <p:cNvSpPr/>
            <p:nvPr/>
          </p:nvSpPr>
          <p:spPr>
            <a:xfrm>
              <a:off x="0" y="0"/>
              <a:ext cx="9558274" cy="4463288"/>
            </a:xfrm>
            <a:custGeom>
              <a:avLst/>
              <a:gdLst/>
              <a:ahLst/>
              <a:cxnLst/>
              <a:rect l="l" t="t" r="r" b="b"/>
              <a:pathLst>
                <a:path w="9558274" h="4463288">
                  <a:moveTo>
                    <a:pt x="0" y="0"/>
                  </a:moveTo>
                  <a:lnTo>
                    <a:pt x="9558274" y="0"/>
                  </a:lnTo>
                  <a:lnTo>
                    <a:pt x="9558274" y="4463288"/>
                  </a:lnTo>
                  <a:lnTo>
                    <a:pt x="0" y="4463288"/>
                  </a:lnTo>
                  <a:lnTo>
                    <a:pt x="0" y="0"/>
                  </a:lnTo>
                  <a:close/>
                </a:path>
              </a:pathLst>
            </a:custGeom>
            <a:blipFill>
              <a:blip r:embed="rId5"/>
              <a:stretch>
                <a:fillRect l="-16" r="-16"/>
              </a:stretch>
            </a:blipFill>
          </p:spPr>
        </p:sp>
      </p:grpSp>
      <p:sp>
        <p:nvSpPr>
          <p:cNvPr id="7" name="TextBox 7"/>
          <p:cNvSpPr txBox="1"/>
          <p:nvPr/>
        </p:nvSpPr>
        <p:spPr>
          <a:xfrm>
            <a:off x="4484225" y="5488444"/>
            <a:ext cx="9058756" cy="2239780"/>
          </a:xfrm>
          <a:prstGeom prst="rect">
            <a:avLst/>
          </a:prstGeom>
        </p:spPr>
        <p:txBody>
          <a:bodyPr lIns="0" tIns="0" rIns="0" bIns="0" rtlCol="0" anchor="t">
            <a:spAutoFit/>
          </a:bodyPr>
          <a:lstStyle/>
          <a:p>
            <a:pPr algn="ctr">
              <a:lnSpc>
                <a:spcPts val="5599"/>
              </a:lnSpc>
            </a:pPr>
            <a:r>
              <a:rPr lang="en-US" sz="3999" b="1" dirty="0" smtClean="0">
                <a:solidFill>
                  <a:srgbClr val="000000"/>
                </a:solidFill>
                <a:latin typeface="Open Sans Bold"/>
                <a:ea typeface="Open Sans Bold"/>
                <a:cs typeface="Open Sans Bold"/>
                <a:sym typeface="Open Sans Bold"/>
              </a:rPr>
              <a:t>Module </a:t>
            </a:r>
            <a:r>
              <a:rPr lang="en-US" sz="3999" b="1" dirty="0" smtClean="0">
                <a:solidFill>
                  <a:srgbClr val="000000"/>
                </a:solidFill>
                <a:latin typeface="Open Sans Bold"/>
                <a:ea typeface="Open Sans Bold"/>
                <a:cs typeface="Open Sans Bold"/>
                <a:sym typeface="Open Sans Bold"/>
              </a:rPr>
              <a:t>4</a:t>
            </a:r>
          </a:p>
          <a:p>
            <a:pPr algn="ctr">
              <a:lnSpc>
                <a:spcPts val="5599"/>
              </a:lnSpc>
            </a:pPr>
            <a:endParaRPr lang="en-US" sz="3999" b="1" dirty="0" smtClean="0">
              <a:solidFill>
                <a:srgbClr val="000000"/>
              </a:solidFill>
              <a:latin typeface="Open Sans Bold"/>
              <a:ea typeface="Open Sans Bold"/>
              <a:cs typeface="Open Sans Bold"/>
              <a:sym typeface="Open Sans Bold"/>
            </a:endParaRPr>
          </a:p>
          <a:p>
            <a:pPr algn="ctr">
              <a:lnSpc>
                <a:spcPts val="5599"/>
              </a:lnSpc>
            </a:pPr>
            <a:r>
              <a:rPr lang="es-ES" sz="8000" dirty="0" smtClean="0">
                <a:solidFill>
                  <a:srgbClr val="000000"/>
                </a:solidFill>
                <a:latin typeface="Open Sans"/>
                <a:ea typeface="Open Sans"/>
                <a:cs typeface="Open Sans"/>
                <a:sym typeface="Open Sans"/>
              </a:rPr>
              <a:t>USER JOURNEY</a:t>
            </a:r>
            <a:endParaRPr lang="es-ES" sz="8000" dirty="0" smtClean="0">
              <a:solidFill>
                <a:srgbClr val="000000"/>
              </a:solidFill>
              <a:latin typeface="Open Sans"/>
              <a:ea typeface="Open Sans"/>
              <a:cs typeface="Open Sans"/>
              <a:sym typeface="Open Sans"/>
            </a:endParaRPr>
          </a:p>
        </p:txBody>
      </p:sp>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8644960"/>
            <a:ext cx="6096000" cy="1358115"/>
          </a:xfrm>
          <a:prstGeom prst="rect">
            <a:avLst/>
          </a:prstGeom>
        </p:spPr>
      </p:pic>
    </p:spTree>
    <p:extLst>
      <p:ext uri="{BB962C8B-B14F-4D97-AF65-F5344CB8AC3E}">
        <p14:creationId xmlns:p14="http://schemas.microsoft.com/office/powerpoint/2010/main" val="1248037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35000"/>
              </a:blip>
              <a:stretch>
                <a:fillRect t="-22" b="-22"/>
              </a:stretch>
            </a:blipFill>
          </p:spPr>
        </p:sp>
      </p:grpSp>
      <p:grpSp>
        <p:nvGrpSpPr>
          <p:cNvPr id="4" name="Group 4"/>
          <p:cNvGrpSpPr/>
          <p:nvPr/>
        </p:nvGrpSpPr>
        <p:grpSpPr>
          <a:xfrm>
            <a:off x="-159210" y="-47625"/>
            <a:ext cx="8382000" cy="10382250"/>
            <a:chOff x="0" y="0"/>
            <a:chExt cx="11176000" cy="13843000"/>
          </a:xfrm>
        </p:grpSpPr>
        <p:sp>
          <p:nvSpPr>
            <p:cNvPr id="5" name="Freeform 5"/>
            <p:cNvSpPr/>
            <p:nvPr/>
          </p:nvSpPr>
          <p:spPr>
            <a:xfrm>
              <a:off x="0" y="0"/>
              <a:ext cx="11176000" cy="13843000"/>
            </a:xfrm>
            <a:custGeom>
              <a:avLst/>
              <a:gdLst/>
              <a:ahLst/>
              <a:cxnLst/>
              <a:rect l="l" t="t" r="r" b="b"/>
              <a:pathLst>
                <a:path w="11176000" h="13843000">
                  <a:moveTo>
                    <a:pt x="0" y="0"/>
                  </a:moveTo>
                  <a:lnTo>
                    <a:pt x="11176000" y="0"/>
                  </a:lnTo>
                  <a:lnTo>
                    <a:pt x="11176000" y="13843000"/>
                  </a:lnTo>
                  <a:lnTo>
                    <a:pt x="0" y="13843000"/>
                  </a:lnTo>
                  <a:close/>
                </a:path>
              </a:pathLst>
            </a:custGeom>
            <a:solidFill>
              <a:srgbClr val="CEC2B1"/>
            </a:solidFill>
          </p:spPr>
        </p:sp>
      </p:grpSp>
      <p:grpSp>
        <p:nvGrpSpPr>
          <p:cNvPr id="6" name="Group 6"/>
          <p:cNvGrpSpPr/>
          <p:nvPr/>
        </p:nvGrpSpPr>
        <p:grpSpPr>
          <a:xfrm>
            <a:off x="2713527" y="190500"/>
            <a:ext cx="2636520" cy="1497330"/>
            <a:chOff x="0" y="0"/>
            <a:chExt cx="3515360" cy="1996440"/>
          </a:xfrm>
        </p:grpSpPr>
        <p:sp>
          <p:nvSpPr>
            <p:cNvPr id="7" name="Freeform 7"/>
            <p:cNvSpPr/>
            <p:nvPr/>
          </p:nvSpPr>
          <p:spPr>
            <a:xfrm>
              <a:off x="0" y="0"/>
              <a:ext cx="3515360" cy="1996440"/>
            </a:xfrm>
            <a:custGeom>
              <a:avLst/>
              <a:gdLst/>
              <a:ahLst/>
              <a:cxnLst/>
              <a:rect l="l" t="t" r="r" b="b"/>
              <a:pathLst>
                <a:path w="3515360" h="1996440">
                  <a:moveTo>
                    <a:pt x="0" y="0"/>
                  </a:moveTo>
                  <a:lnTo>
                    <a:pt x="3515360" y="0"/>
                  </a:lnTo>
                  <a:lnTo>
                    <a:pt x="3515360" y="1996440"/>
                  </a:lnTo>
                  <a:lnTo>
                    <a:pt x="0" y="1996440"/>
                  </a:lnTo>
                  <a:lnTo>
                    <a:pt x="0" y="0"/>
                  </a:lnTo>
                  <a:close/>
                </a:path>
              </a:pathLst>
            </a:custGeom>
            <a:blipFill>
              <a:blip r:embed="rId3"/>
              <a:stretch>
                <a:fillRect t="-59" b="-59"/>
              </a:stretch>
            </a:blipFill>
          </p:spPr>
        </p:sp>
      </p:grpSp>
      <p:sp>
        <p:nvSpPr>
          <p:cNvPr id="8" name="TextBox 8"/>
          <p:cNvSpPr txBox="1"/>
          <p:nvPr/>
        </p:nvSpPr>
        <p:spPr>
          <a:xfrm>
            <a:off x="838200" y="2985832"/>
            <a:ext cx="6858000" cy="6460038"/>
          </a:xfrm>
          <a:prstGeom prst="rect">
            <a:avLst/>
          </a:prstGeom>
        </p:spPr>
        <p:txBody>
          <a:bodyPr wrap="square" lIns="0" tIns="0" rIns="0" bIns="0" rtlCol="0" anchor="t">
            <a:spAutoFit/>
          </a:bodyPr>
          <a:lstStyle/>
          <a:p>
            <a:pPr algn="ctr">
              <a:lnSpc>
                <a:spcPts val="6440"/>
              </a:lnSpc>
            </a:pPr>
            <a:r>
              <a:rPr lang="en-US" sz="4600" b="1" dirty="0">
                <a:solidFill>
                  <a:srgbClr val="000000"/>
                </a:solidFill>
                <a:latin typeface="Open Sans Bold"/>
                <a:ea typeface="Open Sans Bold"/>
                <a:cs typeface="Open Sans Bold"/>
                <a:sym typeface="Open Sans Bold"/>
              </a:rPr>
              <a:t>EXAMPLE:</a:t>
            </a:r>
          </a:p>
          <a:p>
            <a:pPr algn="ctr">
              <a:lnSpc>
                <a:spcPts val="6440"/>
              </a:lnSpc>
            </a:pPr>
            <a:r>
              <a:rPr lang="en-US" sz="3000" dirty="0">
                <a:solidFill>
                  <a:srgbClr val="000000"/>
                </a:solidFill>
                <a:latin typeface="Open Sans" panose="020B0604020202020204" charset="0"/>
                <a:ea typeface="Open Sans" panose="020B0604020202020204" charset="0"/>
                <a:cs typeface="Open Sans" panose="020B0604020202020204" charset="0"/>
                <a:sym typeface="Open Sans Bold"/>
              </a:rPr>
              <a:t>You are going to make a design intervention in a shared common room at a school.</a:t>
            </a:r>
            <a:r>
              <a:rPr lang="lv-LV" sz="3000" dirty="0">
                <a:solidFill>
                  <a:srgbClr val="000000"/>
                </a:solidFill>
                <a:latin typeface="Open Sans" panose="020B0604020202020204" charset="0"/>
                <a:ea typeface="Open Sans" panose="020B0604020202020204" charset="0"/>
                <a:cs typeface="Open Sans" panose="020B0604020202020204" charset="0"/>
                <a:sym typeface="Open Sans Bold"/>
              </a:rPr>
              <a:t> </a:t>
            </a:r>
            <a:r>
              <a:rPr lang="en-US" sz="3000" dirty="0">
                <a:solidFill>
                  <a:srgbClr val="000000"/>
                </a:solidFill>
                <a:latin typeface="Open Sans" panose="020B0604020202020204" charset="0"/>
                <a:ea typeface="Open Sans" panose="020B0604020202020204" charset="0"/>
                <a:cs typeface="Open Sans" panose="020B0604020202020204" charset="0"/>
                <a:sym typeface="Open Sans Bold"/>
              </a:rPr>
              <a:t>Imagine you are asked to improve this space so students feel more comfortable during breaks.</a:t>
            </a:r>
            <a:endParaRPr lang="lv-LV" sz="3000" dirty="0">
              <a:solidFill>
                <a:srgbClr val="000000"/>
              </a:solidFill>
              <a:latin typeface="Open Sans" panose="020B0604020202020204" charset="0"/>
              <a:ea typeface="Open Sans" panose="020B0604020202020204" charset="0"/>
              <a:cs typeface="Open Sans" panose="020B0604020202020204" charset="0"/>
              <a:sym typeface="Open Sans Bold"/>
            </a:endParaRPr>
          </a:p>
          <a:p>
            <a:pPr algn="ctr">
              <a:lnSpc>
                <a:spcPts val="6440"/>
              </a:lnSpc>
            </a:pPr>
            <a:r>
              <a:rPr lang="en-US" sz="3000" b="1" dirty="0">
                <a:solidFill>
                  <a:srgbClr val="000000"/>
                </a:solidFill>
                <a:latin typeface="Open Sans" panose="020B0604020202020204" charset="0"/>
                <a:ea typeface="Open Sans" panose="020B0604020202020204" charset="0"/>
                <a:cs typeface="Open Sans" panose="020B0604020202020204" charset="0"/>
                <a:sym typeface="Open Sans Bold"/>
              </a:rPr>
              <a:t>What would you do first?</a:t>
            </a:r>
          </a:p>
        </p:txBody>
      </p:sp>
      <p:sp>
        <p:nvSpPr>
          <p:cNvPr id="9" name="TextBox 9"/>
          <p:cNvSpPr txBox="1"/>
          <p:nvPr/>
        </p:nvSpPr>
        <p:spPr>
          <a:xfrm>
            <a:off x="9060990" y="1943303"/>
            <a:ext cx="8417489" cy="7502567"/>
          </a:xfrm>
          <a:prstGeom prst="rect">
            <a:avLst/>
          </a:prstGeom>
        </p:spPr>
        <p:txBody>
          <a:bodyPr wrap="square" lIns="0" tIns="0" rIns="0" bIns="0" rtlCol="0" anchor="t">
            <a:spAutoFit/>
          </a:bodyPr>
          <a:lstStyle/>
          <a:p>
            <a:pPr>
              <a:lnSpc>
                <a:spcPts val="4900"/>
              </a:lnSpc>
            </a:pPr>
            <a:r>
              <a:rPr lang="en-US" sz="3600" dirty="0">
                <a:solidFill>
                  <a:srgbClr val="000000"/>
                </a:solidFill>
                <a:latin typeface="Open Sans"/>
                <a:ea typeface="Open Sans"/>
                <a:cs typeface="Open Sans"/>
                <a:sym typeface="Open Sans"/>
              </a:rPr>
              <a:t>Before thinking about furniture, colors, or decoration, you would observe how students move through the room.</a:t>
            </a:r>
            <a:endParaRPr lang="lv-LV" sz="3600" dirty="0">
              <a:solidFill>
                <a:srgbClr val="000000"/>
              </a:solidFill>
              <a:latin typeface="Open Sans"/>
              <a:ea typeface="Open Sans"/>
              <a:cs typeface="Open Sans"/>
              <a:sym typeface="Open Sans"/>
            </a:endParaRPr>
          </a:p>
          <a:p>
            <a:pPr>
              <a:lnSpc>
                <a:spcPts val="4900"/>
              </a:lnSpc>
            </a:pPr>
            <a:endParaRPr lang="lv-LV" sz="3600" dirty="0">
              <a:solidFill>
                <a:srgbClr val="000000"/>
              </a:solidFill>
              <a:latin typeface="Open Sans"/>
              <a:ea typeface="Open Sans"/>
              <a:cs typeface="Open Sans"/>
              <a:sym typeface="Open Sans"/>
            </a:endParaRPr>
          </a:p>
          <a:p>
            <a:pPr>
              <a:lnSpc>
                <a:spcPts val="4900"/>
              </a:lnSpc>
            </a:pPr>
            <a:r>
              <a:rPr lang="en-US" sz="3600" dirty="0">
                <a:solidFill>
                  <a:srgbClr val="000000"/>
                </a:solidFill>
                <a:latin typeface="Open Sans"/>
                <a:ea typeface="Open Sans"/>
                <a:cs typeface="Open Sans"/>
                <a:sym typeface="Open Sans"/>
              </a:rPr>
              <a:t>You would notice where they enter, where they stop, where they sit, and which areas they avoid.</a:t>
            </a:r>
            <a:endParaRPr lang="lv-LV" sz="3600" dirty="0">
              <a:solidFill>
                <a:srgbClr val="000000"/>
              </a:solidFill>
              <a:latin typeface="Open Sans"/>
              <a:ea typeface="Open Sans"/>
              <a:cs typeface="Open Sans"/>
              <a:sym typeface="Open Sans"/>
            </a:endParaRPr>
          </a:p>
          <a:p>
            <a:pPr>
              <a:lnSpc>
                <a:spcPts val="4900"/>
              </a:lnSpc>
            </a:pPr>
            <a:endParaRPr lang="lv-LV" sz="3600" dirty="0">
              <a:solidFill>
                <a:srgbClr val="000000"/>
              </a:solidFill>
              <a:latin typeface="Open Sans"/>
              <a:ea typeface="Open Sans"/>
              <a:cs typeface="Open Sans"/>
              <a:sym typeface="Open Sans"/>
            </a:endParaRPr>
          </a:p>
          <a:p>
            <a:pPr>
              <a:lnSpc>
                <a:spcPts val="4900"/>
              </a:lnSpc>
            </a:pPr>
            <a:r>
              <a:rPr lang="en-US" sz="3600" dirty="0">
                <a:solidFill>
                  <a:srgbClr val="000000"/>
                </a:solidFill>
                <a:latin typeface="Open Sans"/>
                <a:ea typeface="Open Sans"/>
                <a:cs typeface="Open Sans"/>
                <a:sym typeface="Open Sans"/>
              </a:rPr>
              <a:t>Maybe many students walk through the same narrow path, some corners are never used, and others feel crowded or noisy.</a:t>
            </a:r>
          </a:p>
        </p:txBody>
      </p:sp>
    </p:spTree>
    <p:extLst>
      <p:ext uri="{BB962C8B-B14F-4D97-AF65-F5344CB8AC3E}">
        <p14:creationId xmlns:p14="http://schemas.microsoft.com/office/powerpoint/2010/main" val="4051757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35000"/>
              </a:blip>
              <a:stretch>
                <a:fillRect t="-22" b="-22"/>
              </a:stretch>
            </a:blipFill>
          </p:spPr>
        </p:sp>
      </p:grpSp>
      <p:grpSp>
        <p:nvGrpSpPr>
          <p:cNvPr id="4" name="Group 4"/>
          <p:cNvGrpSpPr/>
          <p:nvPr/>
        </p:nvGrpSpPr>
        <p:grpSpPr>
          <a:xfrm>
            <a:off x="-159210" y="-47625"/>
            <a:ext cx="8382000" cy="10382250"/>
            <a:chOff x="0" y="0"/>
            <a:chExt cx="11176000" cy="13843000"/>
          </a:xfrm>
        </p:grpSpPr>
        <p:sp>
          <p:nvSpPr>
            <p:cNvPr id="5" name="Freeform 5"/>
            <p:cNvSpPr/>
            <p:nvPr/>
          </p:nvSpPr>
          <p:spPr>
            <a:xfrm>
              <a:off x="0" y="0"/>
              <a:ext cx="11176000" cy="13843000"/>
            </a:xfrm>
            <a:custGeom>
              <a:avLst/>
              <a:gdLst/>
              <a:ahLst/>
              <a:cxnLst/>
              <a:rect l="l" t="t" r="r" b="b"/>
              <a:pathLst>
                <a:path w="11176000" h="13843000">
                  <a:moveTo>
                    <a:pt x="0" y="0"/>
                  </a:moveTo>
                  <a:lnTo>
                    <a:pt x="11176000" y="0"/>
                  </a:lnTo>
                  <a:lnTo>
                    <a:pt x="11176000" y="13843000"/>
                  </a:lnTo>
                  <a:lnTo>
                    <a:pt x="0" y="13843000"/>
                  </a:lnTo>
                  <a:close/>
                </a:path>
              </a:pathLst>
            </a:custGeom>
            <a:solidFill>
              <a:srgbClr val="CEC2B1"/>
            </a:solidFill>
          </p:spPr>
        </p:sp>
      </p:grpSp>
      <p:grpSp>
        <p:nvGrpSpPr>
          <p:cNvPr id="6" name="Group 6"/>
          <p:cNvGrpSpPr/>
          <p:nvPr/>
        </p:nvGrpSpPr>
        <p:grpSpPr>
          <a:xfrm>
            <a:off x="2713527" y="190500"/>
            <a:ext cx="2636520" cy="1497330"/>
            <a:chOff x="0" y="0"/>
            <a:chExt cx="3515360" cy="1996440"/>
          </a:xfrm>
        </p:grpSpPr>
        <p:sp>
          <p:nvSpPr>
            <p:cNvPr id="7" name="Freeform 7"/>
            <p:cNvSpPr/>
            <p:nvPr/>
          </p:nvSpPr>
          <p:spPr>
            <a:xfrm>
              <a:off x="0" y="0"/>
              <a:ext cx="3515360" cy="1996440"/>
            </a:xfrm>
            <a:custGeom>
              <a:avLst/>
              <a:gdLst/>
              <a:ahLst/>
              <a:cxnLst/>
              <a:rect l="l" t="t" r="r" b="b"/>
              <a:pathLst>
                <a:path w="3515360" h="1996440">
                  <a:moveTo>
                    <a:pt x="0" y="0"/>
                  </a:moveTo>
                  <a:lnTo>
                    <a:pt x="3515360" y="0"/>
                  </a:lnTo>
                  <a:lnTo>
                    <a:pt x="3515360" y="1996440"/>
                  </a:lnTo>
                  <a:lnTo>
                    <a:pt x="0" y="1996440"/>
                  </a:lnTo>
                  <a:lnTo>
                    <a:pt x="0" y="0"/>
                  </a:lnTo>
                  <a:close/>
                </a:path>
              </a:pathLst>
            </a:custGeom>
            <a:blipFill>
              <a:blip r:embed="rId3"/>
              <a:stretch>
                <a:fillRect t="-59" b="-59"/>
              </a:stretch>
            </a:blipFill>
          </p:spPr>
        </p:sp>
      </p:grpSp>
      <p:sp>
        <p:nvSpPr>
          <p:cNvPr id="8" name="TextBox 8"/>
          <p:cNvSpPr txBox="1"/>
          <p:nvPr/>
        </p:nvSpPr>
        <p:spPr>
          <a:xfrm>
            <a:off x="838200" y="2985832"/>
            <a:ext cx="6858000" cy="6460038"/>
          </a:xfrm>
          <a:prstGeom prst="rect">
            <a:avLst/>
          </a:prstGeom>
        </p:spPr>
        <p:txBody>
          <a:bodyPr wrap="square" lIns="0" tIns="0" rIns="0" bIns="0" rtlCol="0" anchor="t">
            <a:spAutoFit/>
          </a:bodyPr>
          <a:lstStyle/>
          <a:p>
            <a:pPr algn="ctr">
              <a:lnSpc>
                <a:spcPts val="6440"/>
              </a:lnSpc>
            </a:pPr>
            <a:r>
              <a:rPr lang="en-US" sz="4600" b="1" dirty="0">
                <a:solidFill>
                  <a:srgbClr val="000000"/>
                </a:solidFill>
                <a:latin typeface="Open Sans Bold"/>
                <a:ea typeface="Open Sans Bold"/>
                <a:cs typeface="Open Sans Bold"/>
                <a:sym typeface="Open Sans Bold"/>
              </a:rPr>
              <a:t>EXAMPLE:</a:t>
            </a:r>
          </a:p>
          <a:p>
            <a:pPr algn="ctr">
              <a:lnSpc>
                <a:spcPts val="6440"/>
              </a:lnSpc>
            </a:pPr>
            <a:r>
              <a:rPr lang="en-US" sz="3000" dirty="0">
                <a:solidFill>
                  <a:srgbClr val="000000"/>
                </a:solidFill>
                <a:latin typeface="Open Sans" panose="020B0604020202020204" charset="0"/>
                <a:ea typeface="Open Sans" panose="020B0604020202020204" charset="0"/>
                <a:cs typeface="Open Sans" panose="020B0604020202020204" charset="0"/>
                <a:sym typeface="Open Sans Bold"/>
              </a:rPr>
              <a:t>You are going to make a design intervention in a shared common room at a school.</a:t>
            </a:r>
            <a:r>
              <a:rPr lang="lv-LV" sz="3000" dirty="0">
                <a:solidFill>
                  <a:srgbClr val="000000"/>
                </a:solidFill>
                <a:latin typeface="Open Sans" panose="020B0604020202020204" charset="0"/>
                <a:ea typeface="Open Sans" panose="020B0604020202020204" charset="0"/>
                <a:cs typeface="Open Sans" panose="020B0604020202020204" charset="0"/>
                <a:sym typeface="Open Sans Bold"/>
              </a:rPr>
              <a:t> </a:t>
            </a:r>
            <a:r>
              <a:rPr lang="en-US" sz="3000" dirty="0">
                <a:solidFill>
                  <a:srgbClr val="000000"/>
                </a:solidFill>
                <a:latin typeface="Open Sans" panose="020B0604020202020204" charset="0"/>
                <a:ea typeface="Open Sans" panose="020B0604020202020204" charset="0"/>
                <a:cs typeface="Open Sans" panose="020B0604020202020204" charset="0"/>
                <a:sym typeface="Open Sans Bold"/>
              </a:rPr>
              <a:t>Imagine you are asked to improve this space so students feel more comfortable during breaks.</a:t>
            </a:r>
            <a:endParaRPr lang="lv-LV" sz="3000" dirty="0">
              <a:solidFill>
                <a:srgbClr val="000000"/>
              </a:solidFill>
              <a:latin typeface="Open Sans" panose="020B0604020202020204" charset="0"/>
              <a:ea typeface="Open Sans" panose="020B0604020202020204" charset="0"/>
              <a:cs typeface="Open Sans" panose="020B0604020202020204" charset="0"/>
              <a:sym typeface="Open Sans Bold"/>
            </a:endParaRPr>
          </a:p>
          <a:p>
            <a:pPr algn="ctr">
              <a:lnSpc>
                <a:spcPts val="6440"/>
              </a:lnSpc>
            </a:pPr>
            <a:r>
              <a:rPr lang="en-US" sz="3000" b="1" dirty="0">
                <a:solidFill>
                  <a:srgbClr val="000000"/>
                </a:solidFill>
                <a:latin typeface="Open Sans" panose="020B0604020202020204" charset="0"/>
                <a:ea typeface="Open Sans" panose="020B0604020202020204" charset="0"/>
                <a:cs typeface="Open Sans" panose="020B0604020202020204" charset="0"/>
                <a:sym typeface="Open Sans Bold"/>
              </a:rPr>
              <a:t>What would you do first?</a:t>
            </a:r>
          </a:p>
        </p:txBody>
      </p:sp>
      <p:sp>
        <p:nvSpPr>
          <p:cNvPr id="9" name="TextBox 9"/>
          <p:cNvSpPr txBox="1"/>
          <p:nvPr/>
        </p:nvSpPr>
        <p:spPr>
          <a:xfrm>
            <a:off x="9028998" y="495300"/>
            <a:ext cx="8417489" cy="9425657"/>
          </a:xfrm>
          <a:prstGeom prst="rect">
            <a:avLst/>
          </a:prstGeom>
        </p:spPr>
        <p:txBody>
          <a:bodyPr wrap="square" lIns="0" tIns="0" rIns="0" bIns="0" rtlCol="0" anchor="t">
            <a:spAutoFit/>
          </a:bodyPr>
          <a:lstStyle/>
          <a:p>
            <a:pPr>
              <a:lnSpc>
                <a:spcPts val="4900"/>
              </a:lnSpc>
            </a:pPr>
            <a:r>
              <a:rPr lang="en-US" sz="3200" dirty="0">
                <a:solidFill>
                  <a:srgbClr val="000000"/>
                </a:solidFill>
                <a:latin typeface="Open Sans"/>
                <a:ea typeface="Open Sans"/>
                <a:cs typeface="Open Sans"/>
                <a:sym typeface="Open Sans"/>
              </a:rPr>
              <a:t>By mapping these movements and actions </a:t>
            </a:r>
            <a:r>
              <a:rPr lang="en-US" sz="3200" dirty="0" smtClean="0">
                <a:solidFill>
                  <a:srgbClr val="000000"/>
                </a:solidFill>
                <a:latin typeface="Open Sans"/>
                <a:ea typeface="Open Sans"/>
                <a:cs typeface="Open Sans"/>
                <a:sym typeface="Open Sans"/>
              </a:rPr>
              <a:t>– </a:t>
            </a:r>
            <a:r>
              <a:rPr lang="en-US" sz="3200" dirty="0">
                <a:solidFill>
                  <a:srgbClr val="000000"/>
                </a:solidFill>
                <a:latin typeface="Open Sans"/>
                <a:ea typeface="Open Sans"/>
                <a:cs typeface="Open Sans"/>
                <a:sym typeface="Open Sans"/>
              </a:rPr>
              <a:t>just like you do with the USER JOURNEY tool – you can understand how the space is really used.</a:t>
            </a:r>
            <a:endParaRPr lang="lv-LV" sz="3200" dirty="0">
              <a:solidFill>
                <a:srgbClr val="000000"/>
              </a:solidFill>
              <a:latin typeface="Open Sans"/>
              <a:ea typeface="Open Sans"/>
              <a:cs typeface="Open Sans"/>
              <a:sym typeface="Open Sans"/>
            </a:endParaRPr>
          </a:p>
          <a:p>
            <a:pPr>
              <a:lnSpc>
                <a:spcPts val="4900"/>
              </a:lnSpc>
            </a:pPr>
            <a:endParaRPr lang="lv-LV" sz="3200" dirty="0">
              <a:solidFill>
                <a:srgbClr val="000000"/>
              </a:solidFill>
              <a:latin typeface="Open Sans"/>
              <a:ea typeface="Open Sans"/>
              <a:cs typeface="Open Sans"/>
              <a:sym typeface="Open Sans"/>
            </a:endParaRPr>
          </a:p>
          <a:p>
            <a:pPr>
              <a:lnSpc>
                <a:spcPts val="4900"/>
              </a:lnSpc>
            </a:pPr>
            <a:r>
              <a:rPr lang="en-US" sz="3200" dirty="0">
                <a:solidFill>
                  <a:srgbClr val="000000"/>
                </a:solidFill>
                <a:latin typeface="Open Sans"/>
                <a:ea typeface="Open Sans"/>
                <a:cs typeface="Open Sans"/>
                <a:sym typeface="Open Sans"/>
              </a:rPr>
              <a:t>This helps you see where students feel comfortable, where they feel blocked or stressed, and what could be improved.</a:t>
            </a:r>
            <a:endParaRPr lang="lv-LV" sz="3200" dirty="0">
              <a:solidFill>
                <a:srgbClr val="000000"/>
              </a:solidFill>
              <a:latin typeface="Open Sans"/>
              <a:ea typeface="Open Sans"/>
              <a:cs typeface="Open Sans"/>
              <a:sym typeface="Open Sans"/>
            </a:endParaRPr>
          </a:p>
          <a:p>
            <a:pPr>
              <a:lnSpc>
                <a:spcPts val="4900"/>
              </a:lnSpc>
            </a:pPr>
            <a:r>
              <a:rPr lang="en-US" sz="3200" dirty="0">
                <a:solidFill>
                  <a:srgbClr val="000000"/>
                </a:solidFill>
                <a:latin typeface="Open Sans"/>
                <a:ea typeface="Open Sans"/>
                <a:cs typeface="Open Sans"/>
                <a:sym typeface="Open Sans"/>
              </a:rPr>
              <a:t>Instead of guessing, you design based on real habits and real experience.</a:t>
            </a:r>
            <a:endParaRPr lang="lv-LV" sz="3200" dirty="0">
              <a:solidFill>
                <a:srgbClr val="000000"/>
              </a:solidFill>
              <a:latin typeface="Open Sans"/>
              <a:ea typeface="Open Sans"/>
              <a:cs typeface="Open Sans"/>
              <a:sym typeface="Open Sans"/>
            </a:endParaRPr>
          </a:p>
          <a:p>
            <a:pPr>
              <a:lnSpc>
                <a:spcPts val="4900"/>
              </a:lnSpc>
            </a:pPr>
            <a:endParaRPr lang="lv-LV" sz="3200" dirty="0">
              <a:solidFill>
                <a:srgbClr val="000000"/>
              </a:solidFill>
              <a:latin typeface="Open Sans"/>
              <a:ea typeface="Open Sans"/>
              <a:cs typeface="Open Sans"/>
              <a:sym typeface="Open Sans"/>
            </a:endParaRPr>
          </a:p>
          <a:p>
            <a:pPr>
              <a:lnSpc>
                <a:spcPts val="4900"/>
              </a:lnSpc>
            </a:pPr>
            <a:r>
              <a:rPr lang="en-US" sz="3200" dirty="0">
                <a:solidFill>
                  <a:srgbClr val="000000"/>
                </a:solidFill>
                <a:latin typeface="Open Sans"/>
                <a:ea typeface="Open Sans"/>
                <a:cs typeface="Open Sans"/>
                <a:sym typeface="Open Sans"/>
              </a:rPr>
              <a:t>The more you practice observing and mapping user journeys now, the better you will be at creating spaces that truly work for </a:t>
            </a:r>
            <a:r>
              <a:rPr lang="en-US" sz="3200" dirty="0" smtClean="0">
                <a:solidFill>
                  <a:srgbClr val="000000"/>
                </a:solidFill>
                <a:latin typeface="Open Sans"/>
                <a:ea typeface="Open Sans"/>
                <a:cs typeface="Open Sans"/>
                <a:sym typeface="Open Sans"/>
              </a:rPr>
              <a:t>the people who use them.</a:t>
            </a:r>
            <a:endParaRPr lang="en-US" sz="3200"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1243117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35000"/>
              </a:blip>
              <a:stretch>
                <a:fillRect t="-22" b="-22"/>
              </a:stretch>
            </a:blipFill>
          </p:spPr>
        </p:sp>
      </p:grpSp>
      <p:grpSp>
        <p:nvGrpSpPr>
          <p:cNvPr id="4" name="Group 4"/>
          <p:cNvGrpSpPr/>
          <p:nvPr/>
        </p:nvGrpSpPr>
        <p:grpSpPr>
          <a:xfrm>
            <a:off x="-159210" y="-47625"/>
            <a:ext cx="8382000" cy="10382250"/>
            <a:chOff x="0" y="0"/>
            <a:chExt cx="11176000" cy="13843000"/>
          </a:xfrm>
        </p:grpSpPr>
        <p:sp>
          <p:nvSpPr>
            <p:cNvPr id="5" name="Freeform 5"/>
            <p:cNvSpPr/>
            <p:nvPr/>
          </p:nvSpPr>
          <p:spPr>
            <a:xfrm>
              <a:off x="0" y="0"/>
              <a:ext cx="11176000" cy="13843000"/>
            </a:xfrm>
            <a:custGeom>
              <a:avLst/>
              <a:gdLst/>
              <a:ahLst/>
              <a:cxnLst/>
              <a:rect l="l" t="t" r="r" b="b"/>
              <a:pathLst>
                <a:path w="11176000" h="13843000">
                  <a:moveTo>
                    <a:pt x="0" y="0"/>
                  </a:moveTo>
                  <a:lnTo>
                    <a:pt x="11176000" y="0"/>
                  </a:lnTo>
                  <a:lnTo>
                    <a:pt x="11176000" y="13843000"/>
                  </a:lnTo>
                  <a:lnTo>
                    <a:pt x="0" y="13843000"/>
                  </a:lnTo>
                  <a:close/>
                </a:path>
              </a:pathLst>
            </a:custGeom>
            <a:solidFill>
              <a:srgbClr val="CEC2B1"/>
            </a:solidFill>
          </p:spPr>
        </p:sp>
      </p:grpSp>
      <p:grpSp>
        <p:nvGrpSpPr>
          <p:cNvPr id="6" name="Group 6"/>
          <p:cNvGrpSpPr/>
          <p:nvPr/>
        </p:nvGrpSpPr>
        <p:grpSpPr>
          <a:xfrm>
            <a:off x="2713527" y="190500"/>
            <a:ext cx="2636520" cy="1497330"/>
            <a:chOff x="0" y="0"/>
            <a:chExt cx="3515360" cy="1996440"/>
          </a:xfrm>
        </p:grpSpPr>
        <p:sp>
          <p:nvSpPr>
            <p:cNvPr id="7" name="Freeform 7"/>
            <p:cNvSpPr/>
            <p:nvPr/>
          </p:nvSpPr>
          <p:spPr>
            <a:xfrm>
              <a:off x="0" y="0"/>
              <a:ext cx="3515360" cy="1996440"/>
            </a:xfrm>
            <a:custGeom>
              <a:avLst/>
              <a:gdLst/>
              <a:ahLst/>
              <a:cxnLst/>
              <a:rect l="l" t="t" r="r" b="b"/>
              <a:pathLst>
                <a:path w="3515360" h="1996440">
                  <a:moveTo>
                    <a:pt x="0" y="0"/>
                  </a:moveTo>
                  <a:lnTo>
                    <a:pt x="3515360" y="0"/>
                  </a:lnTo>
                  <a:lnTo>
                    <a:pt x="3515360" y="1996440"/>
                  </a:lnTo>
                  <a:lnTo>
                    <a:pt x="0" y="1996440"/>
                  </a:lnTo>
                  <a:lnTo>
                    <a:pt x="0" y="0"/>
                  </a:lnTo>
                  <a:close/>
                </a:path>
              </a:pathLst>
            </a:custGeom>
            <a:blipFill>
              <a:blip r:embed="rId3"/>
              <a:stretch>
                <a:fillRect t="-59" b="-59"/>
              </a:stretch>
            </a:blipFill>
          </p:spPr>
        </p:sp>
      </p:grpSp>
      <p:sp>
        <p:nvSpPr>
          <p:cNvPr id="8" name="TextBox 8"/>
          <p:cNvSpPr txBox="1"/>
          <p:nvPr/>
        </p:nvSpPr>
        <p:spPr>
          <a:xfrm>
            <a:off x="1366390" y="3914736"/>
            <a:ext cx="5330800" cy="2462213"/>
          </a:xfrm>
          <a:prstGeom prst="rect">
            <a:avLst/>
          </a:prstGeom>
        </p:spPr>
        <p:txBody>
          <a:bodyPr wrap="square" lIns="0" tIns="0" rIns="0" bIns="0" rtlCol="0" anchor="t">
            <a:spAutoFit/>
          </a:bodyPr>
          <a:lstStyle/>
          <a:p>
            <a:pPr algn="ctr">
              <a:lnSpc>
                <a:spcPts val="6440"/>
              </a:lnSpc>
            </a:pPr>
            <a:r>
              <a:rPr lang="en-US" sz="4600" b="1" dirty="0">
                <a:solidFill>
                  <a:srgbClr val="000000"/>
                </a:solidFill>
                <a:latin typeface="Open Sans Bold"/>
                <a:ea typeface="Open Sans Bold"/>
                <a:cs typeface="Open Sans Bold"/>
                <a:sym typeface="Open Sans Bold"/>
              </a:rPr>
              <a:t>HOW THIS ACTIVITY HELPS YOU IN REAL LIFE</a:t>
            </a:r>
          </a:p>
        </p:txBody>
      </p:sp>
      <p:sp>
        <p:nvSpPr>
          <p:cNvPr id="9" name="TextBox 9"/>
          <p:cNvSpPr txBox="1"/>
          <p:nvPr/>
        </p:nvSpPr>
        <p:spPr>
          <a:xfrm>
            <a:off x="8803711" y="1687425"/>
            <a:ext cx="8903368" cy="6912149"/>
          </a:xfrm>
          <a:prstGeom prst="rect">
            <a:avLst/>
          </a:prstGeom>
        </p:spPr>
        <p:txBody>
          <a:bodyPr wrap="square" lIns="0" tIns="0" rIns="0" bIns="0" rtlCol="0" anchor="t">
            <a:spAutoFit/>
          </a:bodyPr>
          <a:lstStyle/>
          <a:p>
            <a:pPr>
              <a:lnSpc>
                <a:spcPts val="4900"/>
              </a:lnSpc>
            </a:pPr>
            <a:r>
              <a:rPr lang="en-US" sz="3600" dirty="0" smtClean="0">
                <a:solidFill>
                  <a:srgbClr val="000000"/>
                </a:solidFill>
                <a:latin typeface="Open Sans"/>
                <a:ea typeface="Open Sans"/>
                <a:cs typeface="Open Sans"/>
                <a:sym typeface="Open Sans"/>
              </a:rPr>
              <a:t>When you design a space, you do not only design walls and furniture, </a:t>
            </a:r>
          </a:p>
          <a:p>
            <a:pPr>
              <a:lnSpc>
                <a:spcPts val="4900"/>
              </a:lnSpc>
            </a:pPr>
            <a:r>
              <a:rPr lang="en-US" sz="3600" dirty="0" smtClean="0">
                <a:latin typeface="Open Sans"/>
                <a:ea typeface="Open Sans"/>
                <a:cs typeface="Open Sans"/>
                <a:sym typeface="Open Sans"/>
              </a:rPr>
              <a:t>you design how people </a:t>
            </a:r>
            <a:r>
              <a:rPr lang="en-US" sz="3600" b="1" dirty="0" smtClean="0">
                <a:solidFill>
                  <a:schemeClr val="accent6">
                    <a:lumMod val="50000"/>
                  </a:schemeClr>
                </a:solidFill>
                <a:latin typeface="Open Sans"/>
                <a:ea typeface="Open Sans"/>
                <a:cs typeface="Open Sans"/>
                <a:sym typeface="Open Sans"/>
              </a:rPr>
              <a:t>feel</a:t>
            </a:r>
            <a:r>
              <a:rPr lang="en-US" sz="3600" dirty="0" smtClean="0">
                <a:solidFill>
                  <a:srgbClr val="000000"/>
                </a:solidFill>
                <a:latin typeface="Open Sans"/>
                <a:ea typeface="Open Sans"/>
                <a:cs typeface="Open Sans"/>
                <a:sym typeface="Open Sans"/>
              </a:rPr>
              <a:t> and </a:t>
            </a:r>
            <a:r>
              <a:rPr lang="en-US" sz="3600" b="1" dirty="0" smtClean="0">
                <a:solidFill>
                  <a:srgbClr val="984807"/>
                </a:solidFill>
                <a:latin typeface="Open Sans"/>
                <a:ea typeface="Open Sans"/>
                <a:cs typeface="Open Sans"/>
                <a:sym typeface="Open Sans"/>
              </a:rPr>
              <a:t>live</a:t>
            </a:r>
            <a:r>
              <a:rPr lang="en-US" sz="3600" dirty="0" smtClean="0">
                <a:solidFill>
                  <a:srgbClr val="000000"/>
                </a:solidFill>
                <a:latin typeface="Open Sans"/>
                <a:ea typeface="Open Sans"/>
                <a:cs typeface="Open Sans"/>
                <a:sym typeface="Open Sans"/>
              </a:rPr>
              <a:t>.</a:t>
            </a:r>
            <a:endParaRPr lang="en-US" sz="3600" dirty="0">
              <a:solidFill>
                <a:srgbClr val="000000"/>
              </a:solidFill>
              <a:latin typeface="Open Sans"/>
              <a:ea typeface="Open Sans"/>
              <a:cs typeface="Open Sans"/>
              <a:sym typeface="Open Sans"/>
            </a:endParaRPr>
          </a:p>
          <a:p>
            <a:pPr>
              <a:lnSpc>
                <a:spcPts val="4900"/>
              </a:lnSpc>
            </a:pPr>
            <a:endParaRPr lang="en-US" sz="3600" dirty="0">
              <a:solidFill>
                <a:srgbClr val="000000"/>
              </a:solidFill>
              <a:latin typeface="Open Sans"/>
              <a:ea typeface="Open Sans"/>
              <a:cs typeface="Open Sans"/>
              <a:sym typeface="Open Sans"/>
            </a:endParaRPr>
          </a:p>
          <a:p>
            <a:pPr>
              <a:lnSpc>
                <a:spcPts val="4900"/>
              </a:lnSpc>
            </a:pPr>
            <a:r>
              <a:rPr lang="en-US" sz="3600" dirty="0" smtClean="0">
                <a:solidFill>
                  <a:srgbClr val="000000"/>
                </a:solidFill>
                <a:latin typeface="Open Sans"/>
                <a:ea typeface="Open Sans"/>
                <a:cs typeface="Open Sans"/>
                <a:sym typeface="Open Sans"/>
              </a:rPr>
              <a:t>TREND RESEARCH helps you:</a:t>
            </a:r>
            <a:endParaRPr lang="en-US" sz="3600" dirty="0">
              <a:solidFill>
                <a:srgbClr val="000000"/>
              </a:solidFill>
              <a:latin typeface="Open Sans"/>
              <a:ea typeface="Open Sans"/>
              <a:cs typeface="Open Sans"/>
              <a:sym typeface="Open Sans"/>
            </a:endParaRPr>
          </a:p>
          <a:p>
            <a:pPr marL="571500" indent="-571500">
              <a:lnSpc>
                <a:spcPts val="4900"/>
              </a:lnSpc>
              <a:buFont typeface="Wingdings" panose="05000000000000000000" pitchFamily="2" charset="2"/>
              <a:buChar char="§"/>
            </a:pPr>
            <a:r>
              <a:rPr lang="en-US" sz="3600" dirty="0">
                <a:latin typeface="Open Sans"/>
                <a:ea typeface="Open Sans"/>
                <a:cs typeface="Open Sans"/>
                <a:sym typeface="Open Sans"/>
              </a:rPr>
              <a:t>u</a:t>
            </a:r>
            <a:r>
              <a:rPr lang="en-US" sz="3600" dirty="0" smtClean="0">
                <a:latin typeface="Open Sans"/>
                <a:ea typeface="Open Sans"/>
                <a:cs typeface="Open Sans"/>
                <a:sym typeface="Open Sans"/>
              </a:rPr>
              <a:t>nderstand different </a:t>
            </a:r>
            <a:r>
              <a:rPr lang="en-US" sz="3600" b="1" dirty="0" smtClean="0">
                <a:solidFill>
                  <a:schemeClr val="accent6">
                    <a:lumMod val="50000"/>
                  </a:schemeClr>
                </a:solidFill>
                <a:latin typeface="Open Sans"/>
                <a:ea typeface="Open Sans"/>
                <a:cs typeface="Open Sans"/>
                <a:sym typeface="Open Sans"/>
              </a:rPr>
              <a:t>ways of living</a:t>
            </a:r>
            <a:r>
              <a:rPr lang="en-US" sz="3600" dirty="0" smtClean="0">
                <a:latin typeface="Open Sans"/>
                <a:ea typeface="Open Sans"/>
                <a:cs typeface="Open Sans"/>
                <a:sym typeface="Open Sans"/>
              </a:rPr>
              <a:t>;</a:t>
            </a:r>
            <a:endParaRPr lang="en-US" sz="3600" dirty="0">
              <a:latin typeface="Open Sans"/>
              <a:ea typeface="Open Sans"/>
              <a:cs typeface="Open Sans"/>
              <a:sym typeface="Open Sans"/>
            </a:endParaRPr>
          </a:p>
          <a:p>
            <a:pPr marL="571500" indent="-571500">
              <a:lnSpc>
                <a:spcPts val="4900"/>
              </a:lnSpc>
              <a:buFont typeface="Wingdings" panose="05000000000000000000" pitchFamily="2" charset="2"/>
              <a:buChar char="§"/>
            </a:pPr>
            <a:r>
              <a:rPr lang="en-US" sz="3600" b="1" dirty="0">
                <a:solidFill>
                  <a:schemeClr val="accent6">
                    <a:lumMod val="50000"/>
                  </a:schemeClr>
                </a:solidFill>
                <a:latin typeface="Open Sans"/>
                <a:ea typeface="Open Sans"/>
                <a:cs typeface="Open Sans"/>
                <a:sym typeface="Open Sans"/>
              </a:rPr>
              <a:t>c</a:t>
            </a:r>
            <a:r>
              <a:rPr lang="en-US" sz="3600" b="1" dirty="0" smtClean="0">
                <a:solidFill>
                  <a:schemeClr val="accent6">
                    <a:lumMod val="50000"/>
                  </a:schemeClr>
                </a:solidFill>
                <a:latin typeface="Open Sans"/>
                <a:ea typeface="Open Sans"/>
                <a:cs typeface="Open Sans"/>
                <a:sym typeface="Open Sans"/>
              </a:rPr>
              <a:t>hoose</a:t>
            </a:r>
            <a:r>
              <a:rPr lang="en-US" sz="3600" dirty="0" smtClean="0">
                <a:solidFill>
                  <a:srgbClr val="000000"/>
                </a:solidFill>
                <a:latin typeface="Open Sans"/>
                <a:ea typeface="Open Sans"/>
                <a:cs typeface="Open Sans"/>
                <a:sym typeface="Open Sans"/>
              </a:rPr>
              <a:t> furniture, materials, and objects </a:t>
            </a:r>
            <a:r>
              <a:rPr lang="en-US" sz="3600" b="1" dirty="0" smtClean="0">
                <a:solidFill>
                  <a:schemeClr val="accent6">
                    <a:lumMod val="50000"/>
                  </a:schemeClr>
                </a:solidFill>
                <a:latin typeface="Open Sans"/>
                <a:ea typeface="Open Sans"/>
                <a:cs typeface="Open Sans"/>
                <a:sym typeface="Open Sans"/>
              </a:rPr>
              <a:t>with intention</a:t>
            </a:r>
            <a:r>
              <a:rPr lang="en-US" sz="3600" dirty="0" smtClean="0">
                <a:latin typeface="Open Sans"/>
                <a:ea typeface="Open Sans"/>
                <a:cs typeface="Open Sans"/>
                <a:sym typeface="Open Sans"/>
              </a:rPr>
              <a:t>;</a:t>
            </a:r>
          </a:p>
          <a:p>
            <a:pPr marL="571500" indent="-571500">
              <a:lnSpc>
                <a:spcPts val="4900"/>
              </a:lnSpc>
              <a:buFont typeface="Wingdings" panose="05000000000000000000" pitchFamily="2" charset="2"/>
              <a:buChar char="§"/>
            </a:pPr>
            <a:r>
              <a:rPr lang="en-US" sz="3600" dirty="0">
                <a:latin typeface="Open Sans"/>
                <a:ea typeface="Open Sans"/>
                <a:cs typeface="Open Sans"/>
                <a:sym typeface="Open Sans"/>
              </a:rPr>
              <a:t>c</a:t>
            </a:r>
            <a:r>
              <a:rPr lang="en-US" sz="3600" dirty="0" smtClean="0">
                <a:latin typeface="Open Sans"/>
                <a:ea typeface="Open Sans"/>
                <a:cs typeface="Open Sans"/>
                <a:sym typeface="Open Sans"/>
              </a:rPr>
              <a:t>onnect</a:t>
            </a:r>
            <a:r>
              <a:rPr lang="en-US" sz="3600" b="1" dirty="0" smtClean="0">
                <a:solidFill>
                  <a:schemeClr val="accent6">
                    <a:lumMod val="50000"/>
                  </a:schemeClr>
                </a:solidFill>
                <a:latin typeface="Open Sans"/>
                <a:ea typeface="Open Sans"/>
                <a:cs typeface="Open Sans"/>
                <a:sym typeface="Open Sans"/>
              </a:rPr>
              <a:t> personal identity </a:t>
            </a:r>
            <a:r>
              <a:rPr lang="en-US" sz="3600" dirty="0" smtClean="0">
                <a:latin typeface="Open Sans"/>
                <a:ea typeface="Open Sans"/>
                <a:cs typeface="Open Sans"/>
                <a:sym typeface="Open Sans"/>
              </a:rPr>
              <a:t>with</a:t>
            </a:r>
            <a:r>
              <a:rPr lang="en-US" sz="3600" b="1" dirty="0" smtClean="0">
                <a:solidFill>
                  <a:schemeClr val="accent6">
                    <a:lumMod val="50000"/>
                  </a:schemeClr>
                </a:solidFill>
                <a:latin typeface="Open Sans"/>
                <a:ea typeface="Open Sans"/>
                <a:cs typeface="Open Sans"/>
                <a:sym typeface="Open Sans"/>
              </a:rPr>
              <a:t> spatial choices</a:t>
            </a:r>
            <a:r>
              <a:rPr lang="en-US" sz="3600" dirty="0" smtClean="0">
                <a:latin typeface="Open Sans"/>
                <a:ea typeface="Open Sans"/>
                <a:cs typeface="Open Sans"/>
                <a:sym typeface="Open Sans"/>
              </a:rPr>
              <a:t>.</a:t>
            </a:r>
            <a:endParaRPr lang="en-US" sz="3600" dirty="0">
              <a:latin typeface="Open Sans"/>
              <a:ea typeface="Open Sans"/>
              <a:cs typeface="Open Sans"/>
              <a:sym typeface="Open Sans"/>
            </a:endParaRPr>
          </a:p>
          <a:p>
            <a:pPr>
              <a:lnSpc>
                <a:spcPts val="4900"/>
              </a:lnSpc>
            </a:pPr>
            <a:endParaRPr lang="en-US" sz="3600"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405836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169"/>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70000"/>
              </a:blip>
              <a:stretch>
                <a:fillRect t="-22" b="-22"/>
              </a:stretch>
            </a:blipFill>
          </p:spPr>
        </p:sp>
      </p:grpSp>
      <p:sp>
        <p:nvSpPr>
          <p:cNvPr id="4" name="Freeform 4"/>
          <p:cNvSpPr/>
          <p:nvPr/>
        </p:nvSpPr>
        <p:spPr>
          <a:xfrm>
            <a:off x="-4" y="3453302"/>
            <a:ext cx="5062019" cy="6834187"/>
          </a:xfrm>
          <a:custGeom>
            <a:avLst/>
            <a:gdLst/>
            <a:ahLst/>
            <a:cxnLst/>
            <a:rect l="l" t="t" r="r" b="b"/>
            <a:pathLst>
              <a:path w="5062019" h="6834187">
                <a:moveTo>
                  <a:pt x="0" y="0"/>
                </a:moveTo>
                <a:lnTo>
                  <a:pt x="5062019" y="0"/>
                </a:lnTo>
                <a:lnTo>
                  <a:pt x="5062019" y="6834187"/>
                </a:lnTo>
                <a:lnTo>
                  <a:pt x="0" y="6834187"/>
                </a:lnTo>
                <a:lnTo>
                  <a:pt x="0" y="0"/>
                </a:lnTo>
                <a:close/>
              </a:path>
            </a:pathLst>
          </a:custGeom>
          <a:blipFill>
            <a:blip r:embed="rId3">
              <a:extLst>
                <a:ext uri="{96DAC541-7B7A-43D3-8B79-37D633B846F1}">
                  <asvg:svgBlip xmlns:asvg="http://schemas.microsoft.com/office/drawing/2016/SVG/main" xmlns="" r:embed="rId4"/>
                </a:ext>
              </a:extLst>
            </a:blip>
            <a:stretch>
              <a:fillRect l="-17" r="-17"/>
            </a:stretch>
          </a:blipFill>
        </p:spPr>
      </p:sp>
      <p:sp>
        <p:nvSpPr>
          <p:cNvPr id="5" name="Freeform 5"/>
          <p:cNvSpPr/>
          <p:nvPr/>
        </p:nvSpPr>
        <p:spPr>
          <a:xfrm>
            <a:off x="9780610" y="8572500"/>
            <a:ext cx="381070" cy="901266"/>
          </a:xfrm>
          <a:custGeom>
            <a:avLst/>
            <a:gdLst/>
            <a:ahLst/>
            <a:cxnLst/>
            <a:rect l="l" t="t" r="r" b="b"/>
            <a:pathLst>
              <a:path w="381070" h="901266">
                <a:moveTo>
                  <a:pt x="0" y="0"/>
                </a:moveTo>
                <a:lnTo>
                  <a:pt x="381070" y="0"/>
                </a:lnTo>
                <a:lnTo>
                  <a:pt x="381070" y="901266"/>
                </a:lnTo>
                <a:lnTo>
                  <a:pt x="0" y="901266"/>
                </a:lnTo>
                <a:lnTo>
                  <a:pt x="0" y="0"/>
                </a:lnTo>
                <a:close/>
              </a:path>
            </a:pathLst>
          </a:custGeom>
          <a:blipFill>
            <a:blip r:embed="rId5">
              <a:extLst>
                <a:ext uri="{96DAC541-7B7A-43D3-8B79-37D633B846F1}">
                  <asvg:svgBlip xmlns:asvg="http://schemas.microsoft.com/office/drawing/2016/SVG/main" xmlns="" r:embed="rId6"/>
                </a:ext>
              </a:extLst>
            </a:blip>
            <a:stretch>
              <a:fillRect l="-1036" r="-1036"/>
            </a:stretch>
          </a:blipFill>
        </p:spPr>
      </p:sp>
      <p:grpSp>
        <p:nvGrpSpPr>
          <p:cNvPr id="6" name="Group 6"/>
          <p:cNvGrpSpPr/>
          <p:nvPr/>
        </p:nvGrpSpPr>
        <p:grpSpPr>
          <a:xfrm>
            <a:off x="8096250" y="8572510"/>
            <a:ext cx="2623185" cy="1224915"/>
            <a:chOff x="0" y="0"/>
            <a:chExt cx="3497580" cy="1633220"/>
          </a:xfrm>
        </p:grpSpPr>
        <p:sp>
          <p:nvSpPr>
            <p:cNvPr id="7" name="Freeform 7"/>
            <p:cNvSpPr/>
            <p:nvPr/>
          </p:nvSpPr>
          <p:spPr>
            <a:xfrm>
              <a:off x="0" y="0"/>
              <a:ext cx="3497580" cy="1633220"/>
            </a:xfrm>
            <a:custGeom>
              <a:avLst/>
              <a:gdLst/>
              <a:ahLst/>
              <a:cxnLst/>
              <a:rect l="l" t="t" r="r" b="b"/>
              <a:pathLst>
                <a:path w="3497580" h="1633220">
                  <a:moveTo>
                    <a:pt x="0" y="0"/>
                  </a:moveTo>
                  <a:lnTo>
                    <a:pt x="3497580" y="0"/>
                  </a:lnTo>
                  <a:lnTo>
                    <a:pt x="3497580" y="1633220"/>
                  </a:lnTo>
                  <a:lnTo>
                    <a:pt x="0" y="1633220"/>
                  </a:lnTo>
                  <a:lnTo>
                    <a:pt x="0" y="0"/>
                  </a:lnTo>
                  <a:close/>
                </a:path>
              </a:pathLst>
            </a:custGeom>
            <a:blipFill>
              <a:blip r:embed="rId7"/>
              <a:stretch>
                <a:fillRect l="-16" r="-16"/>
              </a:stretch>
            </a:blipFill>
          </p:spPr>
        </p:sp>
      </p:grpSp>
      <p:sp>
        <p:nvSpPr>
          <p:cNvPr id="8" name="TextBox 8"/>
          <p:cNvSpPr txBox="1"/>
          <p:nvPr/>
        </p:nvSpPr>
        <p:spPr>
          <a:xfrm>
            <a:off x="5960804" y="3189995"/>
            <a:ext cx="9660196" cy="3770263"/>
          </a:xfrm>
          <a:prstGeom prst="rect">
            <a:avLst/>
          </a:prstGeom>
        </p:spPr>
        <p:txBody>
          <a:bodyPr wrap="square" lIns="0" tIns="0" rIns="0" bIns="0" rtlCol="0" anchor="t">
            <a:spAutoFit/>
          </a:bodyPr>
          <a:lstStyle/>
          <a:p>
            <a:pPr marL="533440" lvl="2">
              <a:lnSpc>
                <a:spcPts val="4900"/>
              </a:lnSpc>
            </a:pPr>
            <a:r>
              <a:rPr lang="en-US" sz="3500" b="1" dirty="0" smtClean="0">
                <a:solidFill>
                  <a:schemeClr val="accent6">
                    <a:lumMod val="50000"/>
                  </a:schemeClr>
                </a:solidFill>
                <a:latin typeface="Open Sans"/>
                <a:ea typeface="Open Sans"/>
                <a:cs typeface="Open Sans"/>
                <a:sym typeface="Open Sans"/>
              </a:rPr>
              <a:t>Analytical thinking</a:t>
            </a:r>
            <a:r>
              <a:rPr lang="en-US" sz="3500" dirty="0" smtClean="0">
                <a:solidFill>
                  <a:srgbClr val="000000"/>
                </a:solidFill>
                <a:latin typeface="Open Sans"/>
                <a:ea typeface="Open Sans"/>
                <a:cs typeface="Open Sans"/>
                <a:sym typeface="Open Sans"/>
              </a:rPr>
              <a:t> </a:t>
            </a:r>
            <a:r>
              <a:rPr lang="en-US" sz="3500" dirty="0">
                <a:solidFill>
                  <a:srgbClr val="000000"/>
                </a:solidFill>
                <a:latin typeface="Open Sans"/>
                <a:ea typeface="Open Sans"/>
                <a:cs typeface="Open Sans"/>
                <a:sym typeface="Open Sans"/>
              </a:rPr>
              <a:t>in this context means:</a:t>
            </a:r>
          </a:p>
          <a:p>
            <a:pPr marL="1047790" lvl="2" indent="-514350">
              <a:lnSpc>
                <a:spcPts val="4900"/>
              </a:lnSpc>
              <a:buFont typeface="Wingdings" panose="05000000000000000000" pitchFamily="2" charset="2"/>
              <a:buChar char="§"/>
            </a:pPr>
            <a:r>
              <a:rPr lang="en-US" sz="3500" dirty="0" smtClean="0">
                <a:solidFill>
                  <a:srgbClr val="000000"/>
                </a:solidFill>
                <a:latin typeface="Open Sans"/>
                <a:ea typeface="Open Sans"/>
                <a:cs typeface="Open Sans"/>
                <a:sym typeface="Open Sans"/>
              </a:rPr>
              <a:t>Observing </a:t>
            </a:r>
            <a:r>
              <a:rPr lang="en-US" sz="3500" dirty="0">
                <a:solidFill>
                  <a:srgbClr val="000000"/>
                </a:solidFill>
                <a:latin typeface="Open Sans"/>
                <a:ea typeface="Open Sans"/>
                <a:cs typeface="Open Sans"/>
                <a:sym typeface="Open Sans"/>
              </a:rPr>
              <a:t>how people actually </a:t>
            </a:r>
            <a:r>
              <a:rPr lang="en-US" sz="3500" b="1" dirty="0">
                <a:solidFill>
                  <a:srgbClr val="984807"/>
                </a:solidFill>
                <a:latin typeface="Open Sans"/>
                <a:ea typeface="Open Sans"/>
                <a:cs typeface="Open Sans"/>
                <a:sym typeface="Open Sans"/>
              </a:rPr>
              <a:t>move</a:t>
            </a:r>
            <a:r>
              <a:rPr lang="en-US" sz="3500" dirty="0">
                <a:solidFill>
                  <a:srgbClr val="000000"/>
                </a:solidFill>
                <a:latin typeface="Open Sans"/>
                <a:ea typeface="Open Sans"/>
                <a:cs typeface="Open Sans"/>
                <a:sym typeface="Open Sans"/>
              </a:rPr>
              <a:t>, </a:t>
            </a:r>
            <a:r>
              <a:rPr lang="en-US" sz="3500" b="1" dirty="0">
                <a:solidFill>
                  <a:srgbClr val="984807"/>
                </a:solidFill>
                <a:latin typeface="Open Sans"/>
                <a:ea typeface="Open Sans"/>
                <a:cs typeface="Open Sans"/>
                <a:sym typeface="Open Sans"/>
              </a:rPr>
              <a:t>act</a:t>
            </a:r>
            <a:r>
              <a:rPr lang="en-US" sz="3500" dirty="0">
                <a:solidFill>
                  <a:srgbClr val="000000"/>
                </a:solidFill>
                <a:latin typeface="Open Sans"/>
                <a:ea typeface="Open Sans"/>
                <a:cs typeface="Open Sans"/>
                <a:sym typeface="Open Sans"/>
              </a:rPr>
              <a:t>, and </a:t>
            </a:r>
            <a:r>
              <a:rPr lang="en-US" sz="3500" b="1" dirty="0">
                <a:solidFill>
                  <a:srgbClr val="984807"/>
                </a:solidFill>
                <a:latin typeface="Open Sans"/>
                <a:ea typeface="Open Sans"/>
                <a:cs typeface="Open Sans"/>
                <a:sym typeface="Open Sans"/>
              </a:rPr>
              <a:t>interact</a:t>
            </a:r>
            <a:r>
              <a:rPr lang="en-US" sz="3500" dirty="0">
                <a:solidFill>
                  <a:srgbClr val="000000"/>
                </a:solidFill>
                <a:latin typeface="Open Sans"/>
                <a:ea typeface="Open Sans"/>
                <a:cs typeface="Open Sans"/>
                <a:sym typeface="Open Sans"/>
              </a:rPr>
              <a:t> in a space.</a:t>
            </a:r>
          </a:p>
          <a:p>
            <a:pPr marL="1047790" lvl="2" indent="-514350">
              <a:lnSpc>
                <a:spcPts val="4900"/>
              </a:lnSpc>
              <a:buFont typeface="Wingdings" panose="05000000000000000000" pitchFamily="2" charset="2"/>
              <a:buChar char="§"/>
            </a:pPr>
            <a:r>
              <a:rPr lang="en-US" sz="3500" dirty="0" smtClean="0">
                <a:solidFill>
                  <a:srgbClr val="000000"/>
                </a:solidFill>
                <a:latin typeface="Open Sans"/>
                <a:ea typeface="Open Sans"/>
                <a:cs typeface="Open Sans"/>
                <a:sym typeface="Open Sans"/>
              </a:rPr>
              <a:t>Identifying </a:t>
            </a:r>
            <a:r>
              <a:rPr lang="en-US" sz="3500" b="1" dirty="0">
                <a:solidFill>
                  <a:srgbClr val="984807"/>
                </a:solidFill>
                <a:latin typeface="Open Sans"/>
                <a:ea typeface="Open Sans"/>
                <a:cs typeface="Open Sans"/>
                <a:sym typeface="Open Sans"/>
              </a:rPr>
              <a:t>patterns</a:t>
            </a:r>
            <a:r>
              <a:rPr lang="en-US" sz="3500" dirty="0">
                <a:solidFill>
                  <a:srgbClr val="000000"/>
                </a:solidFill>
                <a:latin typeface="Open Sans"/>
                <a:ea typeface="Open Sans"/>
                <a:cs typeface="Open Sans"/>
                <a:sym typeface="Open Sans"/>
              </a:rPr>
              <a:t>, recurring </a:t>
            </a:r>
            <a:r>
              <a:rPr lang="en-US" sz="3500" b="1" dirty="0">
                <a:solidFill>
                  <a:srgbClr val="984807"/>
                </a:solidFill>
                <a:latin typeface="Open Sans"/>
                <a:ea typeface="Open Sans"/>
                <a:cs typeface="Open Sans"/>
                <a:sym typeface="Open Sans"/>
              </a:rPr>
              <a:t>behaviors</a:t>
            </a:r>
            <a:r>
              <a:rPr lang="en-US" sz="3500" dirty="0">
                <a:solidFill>
                  <a:srgbClr val="000000"/>
                </a:solidFill>
                <a:latin typeface="Open Sans"/>
                <a:ea typeface="Open Sans"/>
                <a:cs typeface="Open Sans"/>
                <a:sym typeface="Open Sans"/>
              </a:rPr>
              <a:t>, and areas of tension or </a:t>
            </a:r>
            <a:r>
              <a:rPr lang="en-US" sz="3500" b="1" dirty="0">
                <a:solidFill>
                  <a:srgbClr val="984807"/>
                </a:solidFill>
                <a:latin typeface="Open Sans"/>
                <a:ea typeface="Open Sans"/>
                <a:cs typeface="Open Sans"/>
                <a:sym typeface="Open Sans"/>
              </a:rPr>
              <a:t>opportunity</a:t>
            </a:r>
            <a:r>
              <a:rPr lang="en-US" sz="3500" dirty="0">
                <a:solidFill>
                  <a:srgbClr val="000000"/>
                </a:solidFill>
                <a:latin typeface="Open Sans"/>
                <a:ea typeface="Open Sans"/>
                <a:cs typeface="Open Sans"/>
                <a:sym typeface="Open Sans"/>
              </a:rPr>
              <a:t>.</a:t>
            </a:r>
          </a:p>
        </p:txBody>
      </p:sp>
      <p:sp>
        <p:nvSpPr>
          <p:cNvPr id="10" name="TextBox 9"/>
          <p:cNvSpPr txBox="1"/>
          <p:nvPr/>
        </p:nvSpPr>
        <p:spPr>
          <a:xfrm>
            <a:off x="1328215" y="7048500"/>
            <a:ext cx="3733800" cy="1568699"/>
          </a:xfrm>
          <a:prstGeom prst="rect">
            <a:avLst/>
          </a:prstGeom>
        </p:spPr>
        <p:txBody>
          <a:bodyPr wrap="square" lIns="0" tIns="0" rIns="0" bIns="0" rtlCol="0" anchor="t">
            <a:spAutoFit/>
          </a:bodyPr>
          <a:lstStyle/>
          <a:p>
            <a:pPr algn="ctr">
              <a:lnSpc>
                <a:spcPts val="6440"/>
              </a:lnSpc>
            </a:pPr>
            <a:r>
              <a:rPr lang="es-ES" sz="4000" b="1" dirty="0">
                <a:solidFill>
                  <a:schemeClr val="bg1"/>
                </a:solidFill>
                <a:latin typeface="Open Sans Bold"/>
                <a:ea typeface="Open Sans Bold"/>
                <a:cs typeface="Open Sans Bold"/>
                <a:sym typeface="Open Sans Bold"/>
              </a:rPr>
              <a:t>ANALYTICAL THINKING</a:t>
            </a:r>
            <a:endParaRPr lang="en-US" sz="4000" b="1" dirty="0">
              <a:solidFill>
                <a:schemeClr val="bg1"/>
              </a:solidFill>
              <a:latin typeface="Open Sans Bold"/>
              <a:ea typeface="Open Sans Bold"/>
              <a:cs typeface="Open Sans Bold"/>
              <a:sym typeface="Open Sans Bold"/>
            </a:endParaRPr>
          </a:p>
        </p:txBody>
      </p:sp>
      <p:sp>
        <p:nvSpPr>
          <p:cNvPr id="11" name="TextBox 9"/>
          <p:cNvSpPr txBox="1"/>
          <p:nvPr/>
        </p:nvSpPr>
        <p:spPr>
          <a:xfrm>
            <a:off x="6538320" y="1182097"/>
            <a:ext cx="10775122" cy="1641475"/>
          </a:xfrm>
          <a:prstGeom prst="rect">
            <a:avLst/>
          </a:prstGeom>
        </p:spPr>
        <p:txBody>
          <a:bodyPr wrap="square" lIns="0" tIns="0" rIns="0" bIns="0" rtlCol="0" anchor="t">
            <a:spAutoFit/>
          </a:bodyPr>
          <a:lstStyle/>
          <a:p>
            <a:pPr>
              <a:lnSpc>
                <a:spcPts val="6440"/>
              </a:lnSpc>
            </a:pPr>
            <a:r>
              <a:rPr lang="en-US" sz="4600" b="1" dirty="0">
                <a:solidFill>
                  <a:srgbClr val="000000"/>
                </a:solidFill>
                <a:latin typeface="Open Sans Bold"/>
                <a:ea typeface="Open Sans Bold"/>
                <a:cs typeface="Open Sans Bold"/>
                <a:sym typeface="Open Sans Bold"/>
              </a:rPr>
              <a:t>WHAT IS THE MOST </a:t>
            </a:r>
            <a:r>
              <a:rPr lang="en-US" sz="4600" b="1" dirty="0" smtClean="0">
                <a:solidFill>
                  <a:srgbClr val="000000"/>
                </a:solidFill>
                <a:latin typeface="Open Sans Bold"/>
                <a:ea typeface="Open Sans Bold"/>
                <a:cs typeface="Open Sans Bold"/>
                <a:sym typeface="Open Sans Bold"/>
              </a:rPr>
              <a:t>IMPORTANT </a:t>
            </a:r>
            <a:r>
              <a:rPr lang="en-US" sz="4600" b="1" dirty="0">
                <a:solidFill>
                  <a:srgbClr val="000000"/>
                </a:solidFill>
                <a:latin typeface="Open Sans Bold"/>
                <a:ea typeface="Open Sans Bold"/>
                <a:cs typeface="Open Sans Bold"/>
                <a:sym typeface="Open Sans Bold"/>
              </a:rPr>
              <a:t>SKILL YOU </a:t>
            </a:r>
            <a:r>
              <a:rPr lang="en-US" sz="4600" b="1" dirty="0" smtClean="0">
                <a:solidFill>
                  <a:srgbClr val="000000"/>
                </a:solidFill>
                <a:latin typeface="Open Sans Bold"/>
                <a:ea typeface="Open Sans Bold"/>
                <a:cs typeface="Open Sans Bold"/>
                <a:sym typeface="Open Sans Bold"/>
              </a:rPr>
              <a:t>GAIN </a:t>
            </a:r>
            <a:r>
              <a:rPr lang="en-US" sz="4600" b="1" dirty="0">
                <a:solidFill>
                  <a:srgbClr val="000000"/>
                </a:solidFill>
                <a:latin typeface="Open Sans Bold"/>
                <a:ea typeface="Open Sans Bold"/>
                <a:cs typeface="Open Sans Bold"/>
                <a:sym typeface="Open Sans Bold"/>
              </a:rPr>
              <a:t>HERE?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169"/>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70000"/>
              </a:blip>
              <a:stretch>
                <a:fillRect t="-22" b="-22"/>
              </a:stretch>
            </a:blipFill>
          </p:spPr>
        </p:sp>
      </p:grpSp>
      <p:sp>
        <p:nvSpPr>
          <p:cNvPr id="4" name="Freeform 4"/>
          <p:cNvSpPr/>
          <p:nvPr/>
        </p:nvSpPr>
        <p:spPr>
          <a:xfrm>
            <a:off x="-4" y="3453302"/>
            <a:ext cx="5062019" cy="6834187"/>
          </a:xfrm>
          <a:custGeom>
            <a:avLst/>
            <a:gdLst/>
            <a:ahLst/>
            <a:cxnLst/>
            <a:rect l="l" t="t" r="r" b="b"/>
            <a:pathLst>
              <a:path w="5062019" h="6834187">
                <a:moveTo>
                  <a:pt x="0" y="0"/>
                </a:moveTo>
                <a:lnTo>
                  <a:pt x="5062019" y="0"/>
                </a:lnTo>
                <a:lnTo>
                  <a:pt x="5062019" y="6834187"/>
                </a:lnTo>
                <a:lnTo>
                  <a:pt x="0" y="6834187"/>
                </a:lnTo>
                <a:lnTo>
                  <a:pt x="0" y="0"/>
                </a:lnTo>
                <a:close/>
              </a:path>
            </a:pathLst>
          </a:custGeom>
          <a:blipFill>
            <a:blip r:embed="rId3">
              <a:extLst>
                <a:ext uri="{96DAC541-7B7A-43D3-8B79-37D633B846F1}">
                  <asvg:svgBlip xmlns:asvg="http://schemas.microsoft.com/office/drawing/2016/SVG/main" xmlns="" r:embed="rId4"/>
                </a:ext>
              </a:extLst>
            </a:blip>
            <a:stretch>
              <a:fillRect l="-17" r="-17"/>
            </a:stretch>
          </a:blipFill>
        </p:spPr>
      </p:sp>
      <p:sp>
        <p:nvSpPr>
          <p:cNvPr id="5" name="Freeform 5"/>
          <p:cNvSpPr/>
          <p:nvPr/>
        </p:nvSpPr>
        <p:spPr>
          <a:xfrm>
            <a:off x="9780610" y="8572500"/>
            <a:ext cx="381070" cy="901266"/>
          </a:xfrm>
          <a:custGeom>
            <a:avLst/>
            <a:gdLst/>
            <a:ahLst/>
            <a:cxnLst/>
            <a:rect l="l" t="t" r="r" b="b"/>
            <a:pathLst>
              <a:path w="381070" h="901266">
                <a:moveTo>
                  <a:pt x="0" y="0"/>
                </a:moveTo>
                <a:lnTo>
                  <a:pt x="381070" y="0"/>
                </a:lnTo>
                <a:lnTo>
                  <a:pt x="381070" y="901266"/>
                </a:lnTo>
                <a:lnTo>
                  <a:pt x="0" y="901266"/>
                </a:lnTo>
                <a:lnTo>
                  <a:pt x="0" y="0"/>
                </a:lnTo>
                <a:close/>
              </a:path>
            </a:pathLst>
          </a:custGeom>
          <a:blipFill>
            <a:blip r:embed="rId5">
              <a:extLst>
                <a:ext uri="{96DAC541-7B7A-43D3-8B79-37D633B846F1}">
                  <asvg:svgBlip xmlns:asvg="http://schemas.microsoft.com/office/drawing/2016/SVG/main" xmlns="" r:embed="rId6"/>
                </a:ext>
              </a:extLst>
            </a:blip>
            <a:stretch>
              <a:fillRect l="-1036" r="-1036"/>
            </a:stretch>
          </a:blipFill>
        </p:spPr>
      </p:sp>
      <p:grpSp>
        <p:nvGrpSpPr>
          <p:cNvPr id="6" name="Group 6"/>
          <p:cNvGrpSpPr/>
          <p:nvPr/>
        </p:nvGrpSpPr>
        <p:grpSpPr>
          <a:xfrm>
            <a:off x="8096250" y="8572510"/>
            <a:ext cx="2623185" cy="1224915"/>
            <a:chOff x="0" y="0"/>
            <a:chExt cx="3497580" cy="1633220"/>
          </a:xfrm>
        </p:grpSpPr>
        <p:sp>
          <p:nvSpPr>
            <p:cNvPr id="7" name="Freeform 7"/>
            <p:cNvSpPr/>
            <p:nvPr/>
          </p:nvSpPr>
          <p:spPr>
            <a:xfrm>
              <a:off x="0" y="0"/>
              <a:ext cx="3497580" cy="1633220"/>
            </a:xfrm>
            <a:custGeom>
              <a:avLst/>
              <a:gdLst/>
              <a:ahLst/>
              <a:cxnLst/>
              <a:rect l="l" t="t" r="r" b="b"/>
              <a:pathLst>
                <a:path w="3497580" h="1633220">
                  <a:moveTo>
                    <a:pt x="0" y="0"/>
                  </a:moveTo>
                  <a:lnTo>
                    <a:pt x="3497580" y="0"/>
                  </a:lnTo>
                  <a:lnTo>
                    <a:pt x="3497580" y="1633220"/>
                  </a:lnTo>
                  <a:lnTo>
                    <a:pt x="0" y="1633220"/>
                  </a:lnTo>
                  <a:lnTo>
                    <a:pt x="0" y="0"/>
                  </a:lnTo>
                  <a:close/>
                </a:path>
              </a:pathLst>
            </a:custGeom>
            <a:blipFill>
              <a:blip r:embed="rId7"/>
              <a:stretch>
                <a:fillRect l="-16" r="-16"/>
              </a:stretch>
            </a:blipFill>
          </p:spPr>
        </p:sp>
      </p:grpSp>
      <p:sp>
        <p:nvSpPr>
          <p:cNvPr id="8" name="TextBox 8"/>
          <p:cNvSpPr txBox="1"/>
          <p:nvPr/>
        </p:nvSpPr>
        <p:spPr>
          <a:xfrm>
            <a:off x="5960804" y="3189995"/>
            <a:ext cx="10041196" cy="5027017"/>
          </a:xfrm>
          <a:prstGeom prst="rect">
            <a:avLst/>
          </a:prstGeom>
        </p:spPr>
        <p:txBody>
          <a:bodyPr wrap="square" lIns="0" tIns="0" rIns="0" bIns="0" rtlCol="0" anchor="t">
            <a:spAutoFit/>
          </a:bodyPr>
          <a:lstStyle/>
          <a:p>
            <a:pPr marL="533440" lvl="2">
              <a:lnSpc>
                <a:spcPts val="4900"/>
              </a:lnSpc>
            </a:pPr>
            <a:r>
              <a:rPr lang="en-US" sz="3500" dirty="0">
                <a:latin typeface="Open Sans"/>
                <a:ea typeface="Open Sans"/>
                <a:cs typeface="Open Sans"/>
                <a:sym typeface="Open Sans"/>
              </a:rPr>
              <a:t>Little by little, this helps you:</a:t>
            </a:r>
          </a:p>
          <a:p>
            <a:pPr marL="990640" lvl="2" indent="-457200">
              <a:lnSpc>
                <a:spcPts val="4900"/>
              </a:lnSpc>
              <a:buFont typeface="Wingdings" panose="05000000000000000000" pitchFamily="2" charset="2"/>
              <a:buChar char="§"/>
            </a:pPr>
            <a:r>
              <a:rPr lang="en-US" sz="3500" dirty="0" smtClean="0">
                <a:latin typeface="Open Sans"/>
                <a:ea typeface="Open Sans"/>
                <a:cs typeface="Open Sans"/>
                <a:sym typeface="Open Sans"/>
              </a:rPr>
              <a:t>Recognize </a:t>
            </a:r>
            <a:r>
              <a:rPr lang="en-US" sz="3500" b="1" dirty="0">
                <a:solidFill>
                  <a:srgbClr val="984807"/>
                </a:solidFill>
                <a:latin typeface="Open Sans"/>
                <a:ea typeface="Open Sans"/>
                <a:cs typeface="Open Sans"/>
                <a:sym typeface="Open Sans"/>
              </a:rPr>
              <a:t>problems</a:t>
            </a:r>
            <a:r>
              <a:rPr lang="en-US" sz="3500" dirty="0">
                <a:latin typeface="Open Sans"/>
                <a:ea typeface="Open Sans"/>
                <a:cs typeface="Open Sans"/>
                <a:sym typeface="Open Sans"/>
              </a:rPr>
              <a:t>, </a:t>
            </a:r>
            <a:r>
              <a:rPr lang="en-US" sz="3500" b="1" dirty="0">
                <a:solidFill>
                  <a:srgbClr val="984807"/>
                </a:solidFill>
                <a:latin typeface="Open Sans"/>
                <a:ea typeface="Open Sans"/>
                <a:cs typeface="Open Sans"/>
                <a:sym typeface="Open Sans"/>
              </a:rPr>
              <a:t>needs</a:t>
            </a:r>
            <a:r>
              <a:rPr lang="en-US" sz="3500" dirty="0">
                <a:latin typeface="Open Sans"/>
                <a:ea typeface="Open Sans"/>
                <a:cs typeface="Open Sans"/>
                <a:sym typeface="Open Sans"/>
              </a:rPr>
              <a:t>, and </a:t>
            </a:r>
            <a:r>
              <a:rPr lang="en-US" sz="3500" b="1" dirty="0">
                <a:solidFill>
                  <a:srgbClr val="984807"/>
                </a:solidFill>
                <a:latin typeface="Open Sans"/>
                <a:ea typeface="Open Sans"/>
                <a:cs typeface="Open Sans"/>
                <a:sym typeface="Open Sans"/>
              </a:rPr>
              <a:t>underused areas </a:t>
            </a:r>
            <a:r>
              <a:rPr lang="en-US" sz="3500" dirty="0">
                <a:latin typeface="Open Sans"/>
                <a:ea typeface="Open Sans"/>
                <a:cs typeface="Open Sans"/>
                <a:sym typeface="Open Sans"/>
              </a:rPr>
              <a:t>that are not always obvious at first glance.</a:t>
            </a:r>
          </a:p>
          <a:p>
            <a:pPr marL="990640" lvl="2" indent="-457200">
              <a:lnSpc>
                <a:spcPts val="4900"/>
              </a:lnSpc>
              <a:buFont typeface="Wingdings" panose="05000000000000000000" pitchFamily="2" charset="2"/>
              <a:buChar char="§"/>
            </a:pPr>
            <a:r>
              <a:rPr lang="en-US" sz="3500" dirty="0" smtClean="0">
                <a:latin typeface="Open Sans"/>
                <a:ea typeface="Open Sans"/>
                <a:cs typeface="Open Sans"/>
                <a:sym typeface="Open Sans"/>
              </a:rPr>
              <a:t>Translate </a:t>
            </a:r>
            <a:r>
              <a:rPr lang="en-US" sz="3500" dirty="0">
                <a:latin typeface="Open Sans"/>
                <a:ea typeface="Open Sans"/>
                <a:cs typeface="Open Sans"/>
                <a:sym typeface="Open Sans"/>
              </a:rPr>
              <a:t>observations into </a:t>
            </a:r>
            <a:r>
              <a:rPr lang="en-US" sz="3500" b="1" dirty="0">
                <a:solidFill>
                  <a:srgbClr val="984807"/>
                </a:solidFill>
                <a:latin typeface="Open Sans"/>
                <a:ea typeface="Open Sans"/>
                <a:cs typeface="Open Sans"/>
                <a:sym typeface="Open Sans"/>
              </a:rPr>
              <a:t>actionable insights for design decisions </a:t>
            </a:r>
            <a:r>
              <a:rPr lang="en-US" sz="3500" dirty="0">
                <a:latin typeface="Open Sans"/>
                <a:ea typeface="Open Sans"/>
                <a:cs typeface="Open Sans"/>
                <a:sym typeface="Open Sans"/>
              </a:rPr>
              <a:t>that are realistic, user-centered, and suited to everyday life.</a:t>
            </a:r>
          </a:p>
        </p:txBody>
      </p:sp>
      <p:sp>
        <p:nvSpPr>
          <p:cNvPr id="10" name="TextBox 9"/>
          <p:cNvSpPr txBox="1"/>
          <p:nvPr/>
        </p:nvSpPr>
        <p:spPr>
          <a:xfrm>
            <a:off x="1328215" y="7048500"/>
            <a:ext cx="3733800" cy="1568699"/>
          </a:xfrm>
          <a:prstGeom prst="rect">
            <a:avLst/>
          </a:prstGeom>
        </p:spPr>
        <p:txBody>
          <a:bodyPr wrap="square" lIns="0" tIns="0" rIns="0" bIns="0" rtlCol="0" anchor="t">
            <a:spAutoFit/>
          </a:bodyPr>
          <a:lstStyle/>
          <a:p>
            <a:pPr algn="ctr">
              <a:lnSpc>
                <a:spcPts val="6440"/>
              </a:lnSpc>
            </a:pPr>
            <a:r>
              <a:rPr lang="es-ES" sz="4000" b="1" dirty="0">
                <a:solidFill>
                  <a:schemeClr val="bg1"/>
                </a:solidFill>
                <a:latin typeface="Open Sans Bold"/>
                <a:ea typeface="Open Sans Bold"/>
                <a:cs typeface="Open Sans Bold"/>
                <a:sym typeface="Open Sans Bold"/>
              </a:rPr>
              <a:t>ANALYTICAL THINKING</a:t>
            </a:r>
            <a:endParaRPr lang="en-US" sz="4000" b="1" dirty="0">
              <a:solidFill>
                <a:schemeClr val="bg1"/>
              </a:solidFill>
              <a:latin typeface="Open Sans Bold"/>
              <a:ea typeface="Open Sans Bold"/>
              <a:cs typeface="Open Sans Bold"/>
              <a:sym typeface="Open Sans Bold"/>
            </a:endParaRPr>
          </a:p>
        </p:txBody>
      </p:sp>
      <p:sp>
        <p:nvSpPr>
          <p:cNvPr id="11" name="TextBox 9"/>
          <p:cNvSpPr txBox="1"/>
          <p:nvPr/>
        </p:nvSpPr>
        <p:spPr>
          <a:xfrm>
            <a:off x="6538320" y="1182097"/>
            <a:ext cx="10775122" cy="1641475"/>
          </a:xfrm>
          <a:prstGeom prst="rect">
            <a:avLst/>
          </a:prstGeom>
        </p:spPr>
        <p:txBody>
          <a:bodyPr wrap="square" lIns="0" tIns="0" rIns="0" bIns="0" rtlCol="0" anchor="t">
            <a:spAutoFit/>
          </a:bodyPr>
          <a:lstStyle/>
          <a:p>
            <a:pPr>
              <a:lnSpc>
                <a:spcPts val="6440"/>
              </a:lnSpc>
            </a:pPr>
            <a:r>
              <a:rPr lang="en-US" sz="4600" b="1" dirty="0">
                <a:solidFill>
                  <a:srgbClr val="000000"/>
                </a:solidFill>
                <a:latin typeface="Open Sans Bold"/>
                <a:ea typeface="Open Sans Bold"/>
                <a:cs typeface="Open Sans Bold"/>
                <a:sym typeface="Open Sans Bold"/>
              </a:rPr>
              <a:t>WHAT IS THE MOST </a:t>
            </a:r>
            <a:r>
              <a:rPr lang="en-US" sz="4600" b="1" dirty="0" smtClean="0">
                <a:solidFill>
                  <a:srgbClr val="000000"/>
                </a:solidFill>
                <a:latin typeface="Open Sans Bold"/>
                <a:ea typeface="Open Sans Bold"/>
                <a:cs typeface="Open Sans Bold"/>
                <a:sym typeface="Open Sans Bold"/>
              </a:rPr>
              <a:t>IMPORTANT </a:t>
            </a:r>
            <a:r>
              <a:rPr lang="en-US" sz="4600" b="1" dirty="0">
                <a:solidFill>
                  <a:srgbClr val="000000"/>
                </a:solidFill>
                <a:latin typeface="Open Sans Bold"/>
                <a:ea typeface="Open Sans Bold"/>
                <a:cs typeface="Open Sans Bold"/>
                <a:sym typeface="Open Sans Bold"/>
              </a:rPr>
              <a:t>SKILL YOU </a:t>
            </a:r>
            <a:r>
              <a:rPr lang="en-US" sz="4600" b="1" dirty="0" smtClean="0">
                <a:solidFill>
                  <a:srgbClr val="000000"/>
                </a:solidFill>
                <a:latin typeface="Open Sans Bold"/>
                <a:ea typeface="Open Sans Bold"/>
                <a:cs typeface="Open Sans Bold"/>
                <a:sym typeface="Open Sans Bold"/>
              </a:rPr>
              <a:t>GAIN </a:t>
            </a:r>
            <a:r>
              <a:rPr lang="en-US" sz="4600" b="1" dirty="0">
                <a:solidFill>
                  <a:srgbClr val="000000"/>
                </a:solidFill>
                <a:latin typeface="Open Sans Bold"/>
                <a:ea typeface="Open Sans Bold"/>
                <a:cs typeface="Open Sans Bold"/>
                <a:sym typeface="Open Sans Bold"/>
              </a:rPr>
              <a:t>HERE?</a:t>
            </a:r>
          </a:p>
        </p:txBody>
      </p:sp>
    </p:spTree>
    <p:extLst>
      <p:ext uri="{BB962C8B-B14F-4D97-AF65-F5344CB8AC3E}">
        <p14:creationId xmlns:p14="http://schemas.microsoft.com/office/powerpoint/2010/main" val="1352877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35000"/>
              </a:blip>
              <a:stretch>
                <a:fillRect t="-22" b="-22"/>
              </a:stretch>
            </a:blipFill>
          </p:spPr>
        </p:sp>
      </p:grpSp>
      <p:grpSp>
        <p:nvGrpSpPr>
          <p:cNvPr id="4" name="Group 4"/>
          <p:cNvGrpSpPr/>
          <p:nvPr/>
        </p:nvGrpSpPr>
        <p:grpSpPr>
          <a:xfrm>
            <a:off x="-159210" y="-47625"/>
            <a:ext cx="8382000" cy="10382250"/>
            <a:chOff x="0" y="0"/>
            <a:chExt cx="11176000" cy="13843000"/>
          </a:xfrm>
        </p:grpSpPr>
        <p:sp>
          <p:nvSpPr>
            <p:cNvPr id="5" name="Freeform 5"/>
            <p:cNvSpPr/>
            <p:nvPr/>
          </p:nvSpPr>
          <p:spPr>
            <a:xfrm>
              <a:off x="0" y="0"/>
              <a:ext cx="11176000" cy="13843000"/>
            </a:xfrm>
            <a:custGeom>
              <a:avLst/>
              <a:gdLst/>
              <a:ahLst/>
              <a:cxnLst/>
              <a:rect l="l" t="t" r="r" b="b"/>
              <a:pathLst>
                <a:path w="11176000" h="13843000">
                  <a:moveTo>
                    <a:pt x="0" y="0"/>
                  </a:moveTo>
                  <a:lnTo>
                    <a:pt x="11176000" y="0"/>
                  </a:lnTo>
                  <a:lnTo>
                    <a:pt x="11176000" y="13843000"/>
                  </a:lnTo>
                  <a:lnTo>
                    <a:pt x="0" y="13843000"/>
                  </a:lnTo>
                  <a:close/>
                </a:path>
              </a:pathLst>
            </a:custGeom>
            <a:solidFill>
              <a:srgbClr val="CEC2B1"/>
            </a:solidFill>
          </p:spPr>
        </p:sp>
      </p:grpSp>
      <p:grpSp>
        <p:nvGrpSpPr>
          <p:cNvPr id="6" name="Group 6"/>
          <p:cNvGrpSpPr/>
          <p:nvPr/>
        </p:nvGrpSpPr>
        <p:grpSpPr>
          <a:xfrm>
            <a:off x="2713527" y="190500"/>
            <a:ext cx="2636520" cy="1497330"/>
            <a:chOff x="0" y="0"/>
            <a:chExt cx="3515360" cy="1996440"/>
          </a:xfrm>
        </p:grpSpPr>
        <p:sp>
          <p:nvSpPr>
            <p:cNvPr id="7" name="Freeform 7"/>
            <p:cNvSpPr/>
            <p:nvPr/>
          </p:nvSpPr>
          <p:spPr>
            <a:xfrm>
              <a:off x="0" y="0"/>
              <a:ext cx="3515360" cy="1996440"/>
            </a:xfrm>
            <a:custGeom>
              <a:avLst/>
              <a:gdLst/>
              <a:ahLst/>
              <a:cxnLst/>
              <a:rect l="l" t="t" r="r" b="b"/>
              <a:pathLst>
                <a:path w="3515360" h="1996440">
                  <a:moveTo>
                    <a:pt x="0" y="0"/>
                  </a:moveTo>
                  <a:lnTo>
                    <a:pt x="3515360" y="0"/>
                  </a:lnTo>
                  <a:lnTo>
                    <a:pt x="3515360" y="1996440"/>
                  </a:lnTo>
                  <a:lnTo>
                    <a:pt x="0" y="1996440"/>
                  </a:lnTo>
                  <a:lnTo>
                    <a:pt x="0" y="0"/>
                  </a:lnTo>
                  <a:close/>
                </a:path>
              </a:pathLst>
            </a:custGeom>
            <a:blipFill>
              <a:blip r:embed="rId3"/>
              <a:stretch>
                <a:fillRect t="-59" b="-59"/>
              </a:stretch>
            </a:blipFill>
          </p:spPr>
        </p:sp>
      </p:grpSp>
      <p:sp>
        <p:nvSpPr>
          <p:cNvPr id="8" name="TextBox 8"/>
          <p:cNvSpPr txBox="1"/>
          <p:nvPr/>
        </p:nvSpPr>
        <p:spPr>
          <a:xfrm>
            <a:off x="1366390" y="3530817"/>
            <a:ext cx="5330800" cy="2462213"/>
          </a:xfrm>
          <a:prstGeom prst="rect">
            <a:avLst/>
          </a:prstGeom>
        </p:spPr>
        <p:txBody>
          <a:bodyPr wrap="square" lIns="0" tIns="0" rIns="0" bIns="0" rtlCol="0" anchor="t">
            <a:spAutoFit/>
          </a:bodyPr>
          <a:lstStyle/>
          <a:p>
            <a:pPr algn="ctr">
              <a:lnSpc>
                <a:spcPts val="6440"/>
              </a:lnSpc>
            </a:pPr>
            <a:r>
              <a:rPr lang="es-ES" sz="4600" b="1" dirty="0">
                <a:solidFill>
                  <a:srgbClr val="000000"/>
                </a:solidFill>
                <a:latin typeface="Open Sans Bold"/>
                <a:ea typeface="Open Sans Bold"/>
                <a:cs typeface="Open Sans Bold"/>
                <a:sym typeface="Open Sans Bold"/>
              </a:rPr>
              <a:t>LET’S </a:t>
            </a:r>
            <a:r>
              <a:rPr lang="es-ES" sz="4600" b="1" dirty="0" smtClean="0">
                <a:solidFill>
                  <a:srgbClr val="000000"/>
                </a:solidFill>
                <a:latin typeface="Open Sans Bold"/>
                <a:ea typeface="Open Sans Bold"/>
                <a:cs typeface="Open Sans Bold"/>
                <a:sym typeface="Open Sans Bold"/>
              </a:rPr>
              <a:t>USE </a:t>
            </a:r>
            <a:r>
              <a:rPr lang="es-ES" sz="4600" b="1" dirty="0" smtClean="0">
                <a:solidFill>
                  <a:srgbClr val="000000"/>
                </a:solidFill>
                <a:latin typeface="Open Sans Bold"/>
                <a:ea typeface="Open Sans Bold"/>
                <a:cs typeface="Open Sans Bold"/>
                <a:sym typeface="Open Sans Bold"/>
              </a:rPr>
              <a:t>THE </a:t>
            </a:r>
          </a:p>
          <a:p>
            <a:pPr algn="ctr">
              <a:lnSpc>
                <a:spcPts val="6440"/>
              </a:lnSpc>
            </a:pPr>
            <a:r>
              <a:rPr lang="es-ES" sz="4600" b="1" dirty="0" smtClean="0">
                <a:solidFill>
                  <a:srgbClr val="000000"/>
                </a:solidFill>
                <a:latin typeface="Open Sans Bold"/>
                <a:ea typeface="Open Sans Bold"/>
                <a:cs typeface="Open Sans Bold"/>
                <a:sym typeface="Open Sans Bold"/>
              </a:rPr>
              <a:t>‘USER JOURNEY’ TOOL</a:t>
            </a:r>
            <a:endParaRPr lang="en-US" sz="4600" b="1" dirty="0">
              <a:solidFill>
                <a:srgbClr val="000000"/>
              </a:solidFill>
              <a:latin typeface="Open Sans Bold"/>
              <a:ea typeface="Open Sans Bold"/>
              <a:cs typeface="Open Sans Bold"/>
              <a:sym typeface="Open Sans Bold"/>
            </a:endParaRPr>
          </a:p>
        </p:txBody>
      </p:sp>
      <p:sp>
        <p:nvSpPr>
          <p:cNvPr id="9" name="TextBox 9"/>
          <p:cNvSpPr txBox="1"/>
          <p:nvPr/>
        </p:nvSpPr>
        <p:spPr>
          <a:xfrm>
            <a:off x="8803711" y="864970"/>
            <a:ext cx="8903368" cy="8617744"/>
          </a:xfrm>
          <a:prstGeom prst="rect">
            <a:avLst/>
          </a:prstGeom>
        </p:spPr>
        <p:txBody>
          <a:bodyPr wrap="square" lIns="0" tIns="0" rIns="0" bIns="0" rtlCol="0" anchor="t">
            <a:spAutoFit/>
          </a:bodyPr>
          <a:lstStyle/>
          <a:p>
            <a:r>
              <a:rPr lang="en-US" sz="3500" dirty="0">
                <a:latin typeface="Open Sans" panose="020B0604020202020204" charset="0"/>
                <a:ea typeface="Open Sans" panose="020B0604020202020204" charset="0"/>
                <a:cs typeface="Open Sans" panose="020B0604020202020204" charset="0"/>
              </a:rPr>
              <a:t>Now </a:t>
            </a:r>
            <a:r>
              <a:rPr lang="en-US" sz="3500" dirty="0" smtClean="0">
                <a:latin typeface="Open Sans" panose="020B0604020202020204" charset="0"/>
                <a:ea typeface="Open Sans" panose="020B0604020202020204" charset="0"/>
                <a:cs typeface="Open Sans" panose="020B0604020202020204" charset="0"/>
              </a:rPr>
              <a:t>you </a:t>
            </a:r>
            <a:r>
              <a:rPr lang="en-US" sz="3500" dirty="0">
                <a:latin typeface="Open Sans" panose="020B0604020202020204" charset="0"/>
                <a:ea typeface="Open Sans" panose="020B0604020202020204" charset="0"/>
                <a:cs typeface="Open Sans" panose="020B0604020202020204" charset="0"/>
              </a:rPr>
              <a:t>will create a simple </a:t>
            </a:r>
            <a:r>
              <a:rPr lang="en-US" sz="3500" b="1" dirty="0">
                <a:solidFill>
                  <a:srgbClr val="984807"/>
                </a:solidFill>
                <a:latin typeface="Open Sans" panose="020B0604020202020204" charset="0"/>
                <a:ea typeface="Open Sans" panose="020B0604020202020204" charset="0"/>
                <a:cs typeface="Open Sans" panose="020B0604020202020204" charset="0"/>
              </a:rPr>
              <a:t>map of a space</a:t>
            </a:r>
            <a:r>
              <a:rPr lang="en-US" sz="3500" dirty="0">
                <a:latin typeface="Open Sans" panose="020B0604020202020204" charset="0"/>
                <a:ea typeface="Open Sans" panose="020B0604020202020204" charset="0"/>
                <a:cs typeface="Open Sans" panose="020B0604020202020204" charset="0"/>
              </a:rPr>
              <a:t> and show how it is used during everyday activities.</a:t>
            </a:r>
          </a:p>
          <a:p>
            <a:endParaRPr lang="en-US" sz="3500" dirty="0">
              <a:latin typeface="Open Sans" panose="020B0604020202020204" charset="0"/>
              <a:ea typeface="Open Sans" panose="020B0604020202020204" charset="0"/>
              <a:cs typeface="Open Sans" panose="020B0604020202020204" charset="0"/>
            </a:endParaRPr>
          </a:p>
          <a:p>
            <a:r>
              <a:rPr lang="en-US" sz="3500" dirty="0">
                <a:latin typeface="Open Sans" panose="020B0604020202020204" charset="0"/>
                <a:ea typeface="Open Sans" panose="020B0604020202020204" charset="0"/>
                <a:cs typeface="Open Sans" panose="020B0604020202020204" charset="0"/>
              </a:rPr>
              <a:t>You will do this by drawing paths, marking stopping points, and using colors or post-its.</a:t>
            </a:r>
          </a:p>
          <a:p>
            <a:endParaRPr lang="en-US" sz="3500" dirty="0">
              <a:latin typeface="Open Sans" panose="020B0604020202020204" charset="0"/>
              <a:ea typeface="Open Sans" panose="020B0604020202020204" charset="0"/>
              <a:cs typeface="Open Sans" panose="020B0604020202020204" charset="0"/>
            </a:endParaRPr>
          </a:p>
          <a:p>
            <a:r>
              <a:rPr lang="en-US" sz="3500" dirty="0">
                <a:latin typeface="Open Sans" panose="020B0604020202020204" charset="0"/>
                <a:ea typeface="Open Sans" panose="020B0604020202020204" charset="0"/>
                <a:cs typeface="Open Sans" panose="020B0604020202020204" charset="0"/>
              </a:rPr>
              <a:t>At the end, you will </a:t>
            </a:r>
            <a:r>
              <a:rPr lang="en-US" sz="3500" b="1" dirty="0">
                <a:solidFill>
                  <a:srgbClr val="984807"/>
                </a:solidFill>
                <a:latin typeface="Open Sans" panose="020B0604020202020204" charset="0"/>
                <a:ea typeface="Open Sans" panose="020B0604020202020204" charset="0"/>
                <a:cs typeface="Open Sans" panose="020B0604020202020204" charset="0"/>
              </a:rPr>
              <a:t>share</a:t>
            </a:r>
            <a:r>
              <a:rPr lang="en-US" sz="3500" dirty="0">
                <a:latin typeface="Open Sans" panose="020B0604020202020204" charset="0"/>
                <a:ea typeface="Open Sans" panose="020B0604020202020204" charset="0"/>
                <a:cs typeface="Open Sans" panose="020B0604020202020204" charset="0"/>
              </a:rPr>
              <a:t> what you want (only if you feel comfortable) with the group.</a:t>
            </a:r>
          </a:p>
          <a:p>
            <a:endParaRPr lang="en-US" sz="3500" dirty="0">
              <a:latin typeface="Open Sans" panose="020B0604020202020204" charset="0"/>
              <a:ea typeface="Open Sans" panose="020B0604020202020204" charset="0"/>
              <a:cs typeface="Open Sans" panose="020B0604020202020204" charset="0"/>
            </a:endParaRPr>
          </a:p>
          <a:p>
            <a:r>
              <a:rPr lang="en-US" sz="3500" dirty="0">
                <a:latin typeface="Open Sans" panose="020B0604020202020204" charset="0"/>
                <a:ea typeface="Open Sans" panose="020B0604020202020204" charset="0"/>
                <a:cs typeface="Open Sans" panose="020B0604020202020204" charset="0"/>
              </a:rPr>
              <a:t>This is not a </a:t>
            </a:r>
            <a:r>
              <a:rPr lang="en-US" sz="3500" dirty="0" smtClean="0">
                <a:latin typeface="Open Sans" panose="020B0604020202020204" charset="0"/>
                <a:ea typeface="Open Sans" panose="020B0604020202020204" charset="0"/>
                <a:cs typeface="Open Sans" panose="020B0604020202020204" charset="0"/>
              </a:rPr>
              <a:t>test. It </a:t>
            </a:r>
            <a:r>
              <a:rPr lang="en-US" sz="3500" dirty="0">
                <a:latin typeface="Open Sans" panose="020B0604020202020204" charset="0"/>
                <a:ea typeface="Open Sans" panose="020B0604020202020204" charset="0"/>
                <a:cs typeface="Open Sans" panose="020B0604020202020204" charset="0"/>
              </a:rPr>
              <a:t>is a </a:t>
            </a:r>
            <a:r>
              <a:rPr lang="en-US" sz="3500" b="1" dirty="0">
                <a:solidFill>
                  <a:srgbClr val="984807"/>
                </a:solidFill>
                <a:latin typeface="Open Sans" panose="020B0604020202020204" charset="0"/>
                <a:ea typeface="Open Sans" panose="020B0604020202020204" charset="0"/>
                <a:cs typeface="Open Sans" panose="020B0604020202020204" charset="0"/>
              </a:rPr>
              <a:t>way to understand how a space is really experienced</a:t>
            </a:r>
            <a:r>
              <a:rPr lang="en-US" sz="3500" dirty="0">
                <a:latin typeface="Open Sans" panose="020B0604020202020204" charset="0"/>
                <a:ea typeface="Open Sans" panose="020B0604020202020204" charset="0"/>
                <a:cs typeface="Open Sans" panose="020B0604020202020204" charset="0"/>
              </a:rPr>
              <a:t>, </a:t>
            </a:r>
            <a:r>
              <a:rPr lang="en-US" sz="3500" dirty="0" smtClean="0">
                <a:latin typeface="Open Sans" panose="020B0604020202020204" charset="0"/>
                <a:ea typeface="Open Sans" panose="020B0604020202020204" charset="0"/>
                <a:cs typeface="Open Sans" panose="020B0604020202020204" charset="0"/>
              </a:rPr>
              <a:t>in case you want to improve </a:t>
            </a:r>
            <a:r>
              <a:rPr lang="en-US" sz="3500" dirty="0">
                <a:latin typeface="Open Sans" panose="020B0604020202020204" charset="0"/>
                <a:ea typeface="Open Sans" panose="020B0604020202020204" charset="0"/>
                <a:cs typeface="Open Sans" panose="020B0604020202020204" charset="0"/>
              </a:rPr>
              <a:t>it in a </a:t>
            </a:r>
            <a:r>
              <a:rPr lang="en-US" sz="3500" dirty="0" smtClean="0">
                <a:latin typeface="Open Sans" panose="020B0604020202020204" charset="0"/>
                <a:ea typeface="Open Sans" panose="020B0604020202020204" charset="0"/>
                <a:cs typeface="Open Sans" panose="020B0604020202020204" charset="0"/>
              </a:rPr>
              <a:t>caring </a:t>
            </a:r>
            <a:r>
              <a:rPr lang="en-US" sz="3500" dirty="0">
                <a:latin typeface="Open Sans" panose="020B0604020202020204" charset="0"/>
                <a:ea typeface="Open Sans" panose="020B0604020202020204" charset="0"/>
                <a:cs typeface="Open Sans" panose="020B0604020202020204" charset="0"/>
              </a:rPr>
              <a:t>and realistic way.</a:t>
            </a:r>
          </a:p>
        </p:txBody>
      </p:sp>
    </p:spTree>
    <p:extLst>
      <p:ext uri="{BB962C8B-B14F-4D97-AF65-F5344CB8AC3E}">
        <p14:creationId xmlns:p14="http://schemas.microsoft.com/office/powerpoint/2010/main" val="4192804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074" y="4677"/>
            <a:ext cx="18288000" cy="10282333"/>
            <a:chOff x="0" y="0"/>
            <a:chExt cx="24384000" cy="13709777"/>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35000"/>
              </a:blip>
              <a:stretch>
                <a:fillRect t="-22" b="-22"/>
              </a:stretch>
            </a:blipFill>
          </p:spPr>
        </p:sp>
      </p:grpSp>
      <p:grpSp>
        <p:nvGrpSpPr>
          <p:cNvPr id="4" name="Group 4"/>
          <p:cNvGrpSpPr/>
          <p:nvPr/>
        </p:nvGrpSpPr>
        <p:grpSpPr>
          <a:xfrm>
            <a:off x="-159210" y="-47625"/>
            <a:ext cx="8382000" cy="10382250"/>
            <a:chOff x="0" y="0"/>
            <a:chExt cx="11176000" cy="13843000"/>
          </a:xfrm>
          <a:solidFill>
            <a:schemeClr val="accent6">
              <a:lumMod val="50000"/>
            </a:schemeClr>
          </a:solidFill>
        </p:grpSpPr>
        <p:sp>
          <p:nvSpPr>
            <p:cNvPr id="5" name="Freeform 5"/>
            <p:cNvSpPr/>
            <p:nvPr/>
          </p:nvSpPr>
          <p:spPr>
            <a:xfrm>
              <a:off x="0" y="0"/>
              <a:ext cx="11176000" cy="13843000"/>
            </a:xfrm>
            <a:custGeom>
              <a:avLst/>
              <a:gdLst/>
              <a:ahLst/>
              <a:cxnLst/>
              <a:rect l="l" t="t" r="r" b="b"/>
              <a:pathLst>
                <a:path w="11176000" h="13843000">
                  <a:moveTo>
                    <a:pt x="0" y="0"/>
                  </a:moveTo>
                  <a:lnTo>
                    <a:pt x="11176000" y="0"/>
                  </a:lnTo>
                  <a:lnTo>
                    <a:pt x="11176000" y="13843000"/>
                  </a:lnTo>
                  <a:lnTo>
                    <a:pt x="0" y="13843000"/>
                  </a:lnTo>
                  <a:close/>
                </a:path>
              </a:pathLst>
            </a:custGeom>
            <a:solidFill>
              <a:srgbClr val="B39079"/>
            </a:solidFill>
          </p:spPr>
        </p:sp>
      </p:grpSp>
      <p:grpSp>
        <p:nvGrpSpPr>
          <p:cNvPr id="6" name="Group 6"/>
          <p:cNvGrpSpPr/>
          <p:nvPr/>
        </p:nvGrpSpPr>
        <p:grpSpPr>
          <a:xfrm>
            <a:off x="2713527" y="190500"/>
            <a:ext cx="2636520" cy="1497330"/>
            <a:chOff x="0" y="0"/>
            <a:chExt cx="3515360" cy="1996440"/>
          </a:xfrm>
        </p:grpSpPr>
        <p:sp>
          <p:nvSpPr>
            <p:cNvPr id="7" name="Freeform 7"/>
            <p:cNvSpPr/>
            <p:nvPr/>
          </p:nvSpPr>
          <p:spPr>
            <a:xfrm>
              <a:off x="0" y="0"/>
              <a:ext cx="3515360" cy="1996440"/>
            </a:xfrm>
            <a:custGeom>
              <a:avLst/>
              <a:gdLst/>
              <a:ahLst/>
              <a:cxnLst/>
              <a:rect l="l" t="t" r="r" b="b"/>
              <a:pathLst>
                <a:path w="3515360" h="1996440">
                  <a:moveTo>
                    <a:pt x="0" y="0"/>
                  </a:moveTo>
                  <a:lnTo>
                    <a:pt x="3515360" y="0"/>
                  </a:lnTo>
                  <a:lnTo>
                    <a:pt x="3515360" y="1996440"/>
                  </a:lnTo>
                  <a:lnTo>
                    <a:pt x="0" y="1996440"/>
                  </a:lnTo>
                  <a:lnTo>
                    <a:pt x="0" y="0"/>
                  </a:lnTo>
                  <a:close/>
                </a:path>
              </a:pathLst>
            </a:custGeom>
            <a:blipFill>
              <a:blip r:embed="rId3"/>
              <a:stretch>
                <a:fillRect t="-59" b="-59"/>
              </a:stretch>
            </a:blipFill>
          </p:spPr>
        </p:sp>
      </p:grpSp>
      <p:sp>
        <p:nvSpPr>
          <p:cNvPr id="8" name="TextBox 8"/>
          <p:cNvSpPr txBox="1"/>
          <p:nvPr/>
        </p:nvSpPr>
        <p:spPr>
          <a:xfrm>
            <a:off x="1366387" y="4536819"/>
            <a:ext cx="5330800" cy="1588576"/>
          </a:xfrm>
          <a:prstGeom prst="rect">
            <a:avLst/>
          </a:prstGeom>
        </p:spPr>
        <p:txBody>
          <a:bodyPr wrap="square" lIns="0" tIns="0" rIns="0" bIns="0" rtlCol="0" anchor="t">
            <a:spAutoFit/>
          </a:bodyPr>
          <a:lstStyle/>
          <a:p>
            <a:pPr algn="ctr">
              <a:lnSpc>
                <a:spcPts val="6440"/>
              </a:lnSpc>
            </a:pPr>
            <a:r>
              <a:rPr lang="es-ES" sz="4600" b="1" dirty="0">
                <a:solidFill>
                  <a:srgbClr val="E9DDD8"/>
                </a:solidFill>
                <a:latin typeface="Open Sans Bold"/>
                <a:ea typeface="Open Sans Bold"/>
                <a:cs typeface="Open Sans Bold"/>
                <a:sym typeface="Open Sans Bold"/>
              </a:rPr>
              <a:t>QUIZ </a:t>
            </a:r>
          </a:p>
          <a:p>
            <a:pPr algn="ctr">
              <a:lnSpc>
                <a:spcPts val="6440"/>
              </a:lnSpc>
            </a:pPr>
            <a:r>
              <a:rPr lang="es-ES" sz="4600" b="1" dirty="0">
                <a:solidFill>
                  <a:srgbClr val="E9DDD8"/>
                </a:solidFill>
                <a:latin typeface="Open Sans Bold"/>
                <a:ea typeface="Open Sans Bold"/>
                <a:cs typeface="Open Sans Bold"/>
                <a:sym typeface="Open Sans Bold"/>
              </a:rPr>
              <a:t>ANSWERS</a:t>
            </a:r>
            <a:endParaRPr lang="en-US" sz="4600" b="1" dirty="0">
              <a:solidFill>
                <a:srgbClr val="E9DDD8"/>
              </a:solidFill>
              <a:latin typeface="Open Sans Bold"/>
              <a:ea typeface="Open Sans Bold"/>
              <a:cs typeface="Open Sans Bold"/>
              <a:sym typeface="Open Sans Bold"/>
            </a:endParaRPr>
          </a:p>
        </p:txBody>
      </p:sp>
      <p:sp>
        <p:nvSpPr>
          <p:cNvPr id="9" name="TextBox 9"/>
          <p:cNvSpPr txBox="1"/>
          <p:nvPr/>
        </p:nvSpPr>
        <p:spPr>
          <a:xfrm>
            <a:off x="9144000" y="2721419"/>
            <a:ext cx="2743200" cy="5816977"/>
          </a:xfrm>
          <a:prstGeom prst="rect">
            <a:avLst/>
          </a:prstGeom>
        </p:spPr>
        <p:txBody>
          <a:bodyPr wrap="square" lIns="0" tIns="0" rIns="0" bIns="0" rtlCol="0" anchor="t">
            <a:spAutoFit/>
          </a:bodyPr>
          <a:lstStyle/>
          <a:p>
            <a:pPr marL="742950" indent="-742950">
              <a:lnSpc>
                <a:spcPct val="150000"/>
              </a:lnSpc>
              <a:buAutoNum type="arabicParenR"/>
            </a:pPr>
            <a:r>
              <a:rPr lang="en-US" sz="3600" dirty="0">
                <a:solidFill>
                  <a:srgbClr val="000000"/>
                </a:solidFill>
                <a:latin typeface="Open Sans"/>
                <a:ea typeface="Open Sans"/>
                <a:cs typeface="Open Sans"/>
                <a:sym typeface="Open Sans"/>
              </a:rPr>
              <a:t>B</a:t>
            </a:r>
          </a:p>
          <a:p>
            <a:pPr marL="742950" indent="-742950">
              <a:lnSpc>
                <a:spcPct val="150000"/>
              </a:lnSpc>
              <a:buAutoNum type="arabicParenR"/>
            </a:pPr>
            <a:r>
              <a:rPr lang="es-ES" sz="3600" dirty="0">
                <a:solidFill>
                  <a:srgbClr val="000000"/>
                </a:solidFill>
                <a:latin typeface="Open Sans"/>
                <a:ea typeface="Open Sans"/>
                <a:cs typeface="Open Sans"/>
                <a:sym typeface="Open Sans"/>
              </a:rPr>
              <a:t>B</a:t>
            </a:r>
            <a:endParaRPr lang="es-ES" sz="3600" dirty="0">
              <a:solidFill>
                <a:srgbClr val="000000"/>
              </a:solidFill>
              <a:latin typeface="Open Sans"/>
              <a:ea typeface="Open Sans"/>
              <a:cs typeface="Open Sans"/>
              <a:sym typeface="Open Sans"/>
            </a:endParaRPr>
          </a:p>
          <a:p>
            <a:pPr marL="742950" indent="-742950">
              <a:lnSpc>
                <a:spcPct val="150000"/>
              </a:lnSpc>
              <a:buAutoNum type="arabicParenR"/>
            </a:pPr>
            <a:r>
              <a:rPr lang="es-ES" sz="3600" dirty="0">
                <a:solidFill>
                  <a:srgbClr val="000000"/>
                </a:solidFill>
                <a:latin typeface="Open Sans"/>
                <a:ea typeface="Open Sans"/>
                <a:cs typeface="Open Sans"/>
                <a:sym typeface="Open Sans"/>
              </a:rPr>
              <a:t>C</a:t>
            </a:r>
            <a:endParaRPr lang="es-ES" sz="3600" dirty="0">
              <a:solidFill>
                <a:srgbClr val="000000"/>
              </a:solidFill>
              <a:latin typeface="Open Sans"/>
              <a:ea typeface="Open Sans"/>
              <a:cs typeface="Open Sans"/>
              <a:sym typeface="Open Sans"/>
            </a:endParaRPr>
          </a:p>
          <a:p>
            <a:pPr marL="742950" indent="-742950">
              <a:lnSpc>
                <a:spcPct val="150000"/>
              </a:lnSpc>
              <a:buAutoNum type="arabicParenR"/>
            </a:pPr>
            <a:r>
              <a:rPr lang="es-ES" sz="3600" dirty="0">
                <a:solidFill>
                  <a:srgbClr val="000000"/>
                </a:solidFill>
                <a:latin typeface="Open Sans"/>
                <a:ea typeface="Open Sans"/>
                <a:cs typeface="Open Sans"/>
                <a:sym typeface="Open Sans"/>
              </a:rPr>
              <a:t>B</a:t>
            </a:r>
            <a:endParaRPr lang="es-ES" sz="3600" dirty="0">
              <a:solidFill>
                <a:srgbClr val="000000"/>
              </a:solidFill>
              <a:latin typeface="Open Sans"/>
              <a:ea typeface="Open Sans"/>
              <a:cs typeface="Open Sans"/>
              <a:sym typeface="Open Sans"/>
            </a:endParaRPr>
          </a:p>
          <a:p>
            <a:pPr marL="742950" indent="-742950">
              <a:lnSpc>
                <a:spcPct val="150000"/>
              </a:lnSpc>
              <a:buAutoNum type="arabicParenR"/>
            </a:pPr>
            <a:r>
              <a:rPr lang="es-ES" sz="3600" dirty="0">
                <a:solidFill>
                  <a:srgbClr val="000000"/>
                </a:solidFill>
                <a:latin typeface="Open Sans"/>
                <a:ea typeface="Open Sans"/>
                <a:cs typeface="Open Sans"/>
                <a:sym typeface="Open Sans"/>
              </a:rPr>
              <a:t>A</a:t>
            </a:r>
            <a:endParaRPr lang="es-ES" sz="3600" dirty="0">
              <a:solidFill>
                <a:srgbClr val="000000"/>
              </a:solidFill>
              <a:latin typeface="Open Sans"/>
              <a:ea typeface="Open Sans"/>
              <a:cs typeface="Open Sans"/>
              <a:sym typeface="Open Sans"/>
            </a:endParaRPr>
          </a:p>
          <a:p>
            <a:pPr marL="742950" indent="-742950">
              <a:lnSpc>
                <a:spcPct val="150000"/>
              </a:lnSpc>
              <a:buAutoNum type="arabicParenR"/>
            </a:pPr>
            <a:r>
              <a:rPr lang="es-ES" sz="3600" dirty="0">
                <a:solidFill>
                  <a:srgbClr val="000000"/>
                </a:solidFill>
                <a:latin typeface="Open Sans"/>
                <a:ea typeface="Open Sans"/>
                <a:cs typeface="Open Sans"/>
                <a:sym typeface="Open Sans"/>
              </a:rPr>
              <a:t>C</a:t>
            </a:r>
            <a:endParaRPr lang="es-ES" sz="3600" dirty="0">
              <a:solidFill>
                <a:srgbClr val="000000"/>
              </a:solidFill>
              <a:latin typeface="Open Sans"/>
              <a:ea typeface="Open Sans"/>
              <a:cs typeface="Open Sans"/>
              <a:sym typeface="Open Sans"/>
            </a:endParaRPr>
          </a:p>
          <a:p>
            <a:pPr marL="742950" indent="-742950">
              <a:lnSpc>
                <a:spcPct val="150000"/>
              </a:lnSpc>
              <a:buAutoNum type="arabicParenR"/>
            </a:pPr>
            <a:r>
              <a:rPr lang="es-ES" sz="3600" dirty="0">
                <a:solidFill>
                  <a:srgbClr val="000000"/>
                </a:solidFill>
                <a:latin typeface="Open Sans"/>
                <a:ea typeface="Open Sans"/>
                <a:cs typeface="Open Sans"/>
                <a:sym typeface="Open Sans"/>
              </a:rPr>
              <a:t>B</a:t>
            </a:r>
            <a:endParaRPr lang="en-US" sz="3600"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939560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4668"/>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stretch>
                <a:fillRect t="-22" b="-22"/>
              </a:stretch>
            </a:blipFill>
          </p:spPr>
        </p:sp>
      </p:gr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2922" y="2907145"/>
            <a:ext cx="15887264" cy="1959396"/>
          </a:xfrm>
          <a:prstGeom prst="rect">
            <a:avLst/>
          </a:prstGeom>
        </p:spPr>
      </p:pic>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l="28571" b="34249"/>
          <a:stretch/>
        </p:blipFill>
        <p:spPr>
          <a:xfrm>
            <a:off x="13627791" y="-2128932"/>
            <a:ext cx="6554569" cy="4267200"/>
          </a:xfrm>
          <a:prstGeom prst="rect">
            <a:avLst/>
          </a:prstGeom>
        </p:spPr>
      </p:pic>
      <p:sp>
        <p:nvSpPr>
          <p:cNvPr id="9" name="TextBox 9"/>
          <p:cNvSpPr txBox="1"/>
          <p:nvPr/>
        </p:nvSpPr>
        <p:spPr>
          <a:xfrm>
            <a:off x="6172200" y="2223234"/>
            <a:ext cx="5029200" cy="747962"/>
          </a:xfrm>
          <a:prstGeom prst="rect">
            <a:avLst/>
          </a:prstGeom>
        </p:spPr>
        <p:txBody>
          <a:bodyPr wrap="square" lIns="0" tIns="0" rIns="0" bIns="0" rtlCol="0" anchor="t">
            <a:spAutoFit/>
          </a:bodyPr>
          <a:lstStyle/>
          <a:p>
            <a:pPr algn="ctr">
              <a:lnSpc>
                <a:spcPts val="6440"/>
              </a:lnSpc>
            </a:pPr>
            <a:r>
              <a:rPr lang="en-US" sz="4000" dirty="0" smtClean="0">
                <a:solidFill>
                  <a:srgbClr val="000000"/>
                </a:solidFill>
                <a:latin typeface="Open Sans" panose="020B0604020202020204" charset="0"/>
                <a:ea typeface="Open Sans" panose="020B0604020202020204" charset="0"/>
                <a:cs typeface="Open Sans" panose="020B0604020202020204" charset="0"/>
                <a:sym typeface="Open Sans Bold"/>
              </a:rPr>
              <a:t>Project partners</a:t>
            </a:r>
            <a:endParaRPr lang="en-US" sz="4000" dirty="0">
              <a:solidFill>
                <a:srgbClr val="000000"/>
              </a:solidFill>
              <a:latin typeface="Open Sans" panose="020B0604020202020204" charset="0"/>
              <a:ea typeface="Open Sans" panose="020B0604020202020204" charset="0"/>
              <a:cs typeface="Open Sans" panose="020B0604020202020204" charset="0"/>
              <a:sym typeface="Open Sans Bold"/>
            </a:endParaRPr>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399" y="6218655"/>
            <a:ext cx="6096000" cy="1358115"/>
          </a:xfrm>
          <a:prstGeom prst="rect">
            <a:avLst/>
          </a:prstGeom>
        </p:spPr>
      </p:pic>
      <p:sp>
        <p:nvSpPr>
          <p:cNvPr id="11" name="TextBox 9"/>
          <p:cNvSpPr txBox="1"/>
          <p:nvPr/>
        </p:nvSpPr>
        <p:spPr>
          <a:xfrm>
            <a:off x="609600" y="7886700"/>
            <a:ext cx="11353800" cy="1477328"/>
          </a:xfrm>
          <a:prstGeom prst="rect">
            <a:avLst/>
          </a:prstGeom>
        </p:spPr>
        <p:txBody>
          <a:bodyPr wrap="square" lIns="0" tIns="0" rIns="0" bIns="0" rtlCol="0" anchor="t">
            <a:spAutoFit/>
          </a:bodyPr>
          <a:lstStyle/>
          <a:p>
            <a:pPr algn="just"/>
            <a:r>
              <a:rPr lang="en-US" sz="2400" dirty="0">
                <a:solidFill>
                  <a:srgbClr val="000000"/>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3566526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70000"/>
              </a:blip>
              <a:stretch>
                <a:fillRect t="-22" b="-22"/>
              </a:stretch>
            </a:blipFill>
          </p:spPr>
        </p:sp>
      </p:grpSp>
      <p:sp>
        <p:nvSpPr>
          <p:cNvPr id="4" name="TextBox 4"/>
          <p:cNvSpPr txBox="1"/>
          <p:nvPr/>
        </p:nvSpPr>
        <p:spPr>
          <a:xfrm>
            <a:off x="5438378" y="1568233"/>
            <a:ext cx="9192022" cy="767839"/>
          </a:xfrm>
          <a:prstGeom prst="rect">
            <a:avLst/>
          </a:prstGeom>
        </p:spPr>
        <p:txBody>
          <a:bodyPr wrap="square" lIns="0" tIns="0" rIns="0" bIns="0" rtlCol="0" anchor="t">
            <a:spAutoFit/>
          </a:bodyPr>
          <a:lstStyle/>
          <a:p>
            <a:pPr algn="l">
              <a:lnSpc>
                <a:spcPts val="6440"/>
              </a:lnSpc>
            </a:pPr>
            <a:r>
              <a:rPr lang="en-US" sz="4600" b="1" dirty="0">
                <a:solidFill>
                  <a:srgbClr val="000000"/>
                </a:solidFill>
                <a:latin typeface="Open Sans Bold"/>
                <a:ea typeface="Open Sans Bold"/>
                <a:cs typeface="Open Sans Bold"/>
                <a:sym typeface="Open Sans Bold"/>
              </a:rPr>
              <a:t>WHY WE DO THIS ACTIVITY</a:t>
            </a:r>
            <a:r>
              <a:rPr lang="lv-LV" sz="4600" b="1" dirty="0">
                <a:solidFill>
                  <a:srgbClr val="000000"/>
                </a:solidFill>
                <a:latin typeface="Open Sans Bold"/>
                <a:ea typeface="Open Sans Bold"/>
                <a:cs typeface="Open Sans Bold"/>
                <a:sym typeface="Open Sans Bold"/>
              </a:rPr>
              <a:t> (I)</a:t>
            </a:r>
            <a:endParaRPr lang="en-US" sz="4600" b="1" dirty="0">
              <a:solidFill>
                <a:srgbClr val="000000"/>
              </a:solidFill>
              <a:latin typeface="Open Sans Bold"/>
              <a:ea typeface="Open Sans Bold"/>
              <a:cs typeface="Open Sans Bold"/>
              <a:sym typeface="Open Sans Bold"/>
            </a:endParaRPr>
          </a:p>
        </p:txBody>
      </p:sp>
      <p:sp>
        <p:nvSpPr>
          <p:cNvPr id="5" name="TextBox 5"/>
          <p:cNvSpPr txBox="1"/>
          <p:nvPr/>
        </p:nvSpPr>
        <p:spPr>
          <a:xfrm>
            <a:off x="1504950" y="2879911"/>
            <a:ext cx="15944850" cy="5630709"/>
          </a:xfrm>
          <a:prstGeom prst="rect">
            <a:avLst/>
          </a:prstGeom>
        </p:spPr>
        <p:txBody>
          <a:bodyPr wrap="square" lIns="0" tIns="0" rIns="0" bIns="0" rtlCol="0" anchor="t">
            <a:spAutoFit/>
          </a:bodyPr>
          <a:lstStyle/>
          <a:p>
            <a:pPr>
              <a:lnSpc>
                <a:spcPts val="4900"/>
              </a:lnSpc>
            </a:pPr>
            <a:r>
              <a:rPr lang="en-US" sz="4000" dirty="0">
                <a:solidFill>
                  <a:srgbClr val="000000"/>
                </a:solidFill>
                <a:latin typeface="Open Sans"/>
                <a:ea typeface="Open Sans"/>
                <a:cs typeface="Open Sans"/>
                <a:sym typeface="Open Sans"/>
              </a:rPr>
              <a:t>Before changing or renovating a space, it is important to </a:t>
            </a:r>
            <a:r>
              <a:rPr lang="en-US" sz="4000" b="1" dirty="0">
                <a:solidFill>
                  <a:schemeClr val="accent6">
                    <a:lumMod val="50000"/>
                  </a:schemeClr>
                </a:solidFill>
                <a:latin typeface="Open Sans"/>
                <a:ea typeface="Open Sans"/>
                <a:cs typeface="Open Sans"/>
                <a:sym typeface="Open Sans"/>
              </a:rPr>
              <a:t>understand</a:t>
            </a:r>
            <a:r>
              <a:rPr lang="en-US" sz="4000" dirty="0">
                <a:solidFill>
                  <a:srgbClr val="000000"/>
                </a:solidFill>
                <a:latin typeface="Open Sans"/>
                <a:ea typeface="Open Sans"/>
                <a:cs typeface="Open Sans"/>
                <a:sym typeface="Open Sans"/>
              </a:rPr>
              <a:t> how people actually use it in everyday life. A room may look fine on paper, but in reality, people may feel </a:t>
            </a:r>
            <a:r>
              <a:rPr lang="en-US" sz="4000" i="1" dirty="0">
                <a:solidFill>
                  <a:srgbClr val="000000"/>
                </a:solidFill>
                <a:latin typeface="Open Sans"/>
                <a:ea typeface="Open Sans"/>
                <a:cs typeface="Open Sans"/>
                <a:sym typeface="Open Sans"/>
              </a:rPr>
              <a:t>uncomfortable, blocked, stressed, or avoid certain areas</a:t>
            </a:r>
            <a:r>
              <a:rPr lang="en-US" sz="4000" dirty="0">
                <a:solidFill>
                  <a:srgbClr val="000000"/>
                </a:solidFill>
                <a:latin typeface="Open Sans"/>
                <a:ea typeface="Open Sans"/>
                <a:cs typeface="Open Sans"/>
                <a:sym typeface="Open Sans"/>
              </a:rPr>
              <a:t>.</a:t>
            </a:r>
            <a:endParaRPr lang="lv-LV" sz="4000" dirty="0">
              <a:solidFill>
                <a:srgbClr val="000000"/>
              </a:solidFill>
              <a:latin typeface="Open Sans"/>
              <a:ea typeface="Open Sans"/>
              <a:cs typeface="Open Sans"/>
              <a:sym typeface="Open Sans"/>
            </a:endParaRPr>
          </a:p>
          <a:p>
            <a:pPr>
              <a:lnSpc>
                <a:spcPts val="4900"/>
              </a:lnSpc>
            </a:pPr>
            <a:endParaRPr lang="en-US" sz="4000" dirty="0">
              <a:solidFill>
                <a:srgbClr val="000000"/>
              </a:solidFill>
              <a:latin typeface="Open Sans"/>
              <a:ea typeface="Open Sans"/>
              <a:cs typeface="Open Sans"/>
              <a:sym typeface="Open Sans"/>
            </a:endParaRPr>
          </a:p>
          <a:p>
            <a:pPr>
              <a:lnSpc>
                <a:spcPts val="4900"/>
              </a:lnSpc>
            </a:pPr>
            <a:r>
              <a:rPr lang="en-US" sz="4000" dirty="0">
                <a:solidFill>
                  <a:srgbClr val="000000"/>
                </a:solidFill>
                <a:latin typeface="Open Sans"/>
                <a:ea typeface="Open Sans"/>
                <a:cs typeface="Open Sans"/>
                <a:sym typeface="Open Sans"/>
              </a:rPr>
              <a:t>People move, stop, wait, meet others, and perform daily actions in a space. These movements and habits tell us a lot about what works well and what does not. If we ignore them, design decisions </a:t>
            </a:r>
            <a:r>
              <a:rPr lang="en-US" sz="4000" i="1" dirty="0">
                <a:solidFill>
                  <a:srgbClr val="000000"/>
                </a:solidFill>
                <a:latin typeface="Open Sans"/>
                <a:ea typeface="Open Sans"/>
                <a:cs typeface="Open Sans"/>
                <a:sym typeface="Open Sans"/>
              </a:rPr>
              <a:t>may not match real needs</a:t>
            </a:r>
            <a:r>
              <a:rPr lang="en-US" sz="4000" dirty="0">
                <a:solidFill>
                  <a:srgbClr val="000000"/>
                </a:solidFill>
                <a:latin typeface="Open Sans"/>
                <a:ea typeface="Open Sans"/>
                <a:cs typeface="Open Sans"/>
                <a:sym typeface="Open Sans"/>
              </a:rPr>
              <a:t>.</a:t>
            </a:r>
          </a:p>
        </p:txBody>
      </p:sp>
    </p:spTree>
    <p:extLst>
      <p:ext uri="{BB962C8B-B14F-4D97-AF65-F5344CB8AC3E}">
        <p14:creationId xmlns:p14="http://schemas.microsoft.com/office/powerpoint/2010/main" val="81918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70000"/>
              </a:blip>
              <a:stretch>
                <a:fillRect t="-22" b="-22"/>
              </a:stretch>
            </a:blipFill>
          </p:spPr>
        </p:sp>
      </p:grpSp>
      <p:sp>
        <p:nvSpPr>
          <p:cNvPr id="4" name="TextBox 4"/>
          <p:cNvSpPr txBox="1"/>
          <p:nvPr/>
        </p:nvSpPr>
        <p:spPr>
          <a:xfrm>
            <a:off x="5438378" y="1568233"/>
            <a:ext cx="9192022" cy="767839"/>
          </a:xfrm>
          <a:prstGeom prst="rect">
            <a:avLst/>
          </a:prstGeom>
        </p:spPr>
        <p:txBody>
          <a:bodyPr wrap="square" lIns="0" tIns="0" rIns="0" bIns="0" rtlCol="0" anchor="t">
            <a:spAutoFit/>
          </a:bodyPr>
          <a:lstStyle/>
          <a:p>
            <a:pPr algn="l">
              <a:lnSpc>
                <a:spcPts val="6440"/>
              </a:lnSpc>
            </a:pPr>
            <a:r>
              <a:rPr lang="en-US" sz="4600" b="1" dirty="0">
                <a:solidFill>
                  <a:srgbClr val="000000"/>
                </a:solidFill>
                <a:latin typeface="Open Sans Bold"/>
                <a:ea typeface="Open Sans Bold"/>
                <a:cs typeface="Open Sans Bold"/>
                <a:sym typeface="Open Sans Bold"/>
              </a:rPr>
              <a:t>WHY WE DO THIS ACTIVITY</a:t>
            </a:r>
            <a:r>
              <a:rPr lang="lv-LV" sz="4600" b="1" dirty="0">
                <a:solidFill>
                  <a:srgbClr val="000000"/>
                </a:solidFill>
                <a:latin typeface="Open Sans Bold"/>
                <a:ea typeface="Open Sans Bold"/>
                <a:cs typeface="Open Sans Bold"/>
                <a:sym typeface="Open Sans Bold"/>
              </a:rPr>
              <a:t> (II)</a:t>
            </a:r>
            <a:endParaRPr lang="en-US" sz="4600" b="1" dirty="0">
              <a:solidFill>
                <a:srgbClr val="000000"/>
              </a:solidFill>
              <a:latin typeface="Open Sans Bold"/>
              <a:ea typeface="Open Sans Bold"/>
              <a:cs typeface="Open Sans Bold"/>
              <a:sym typeface="Open Sans Bold"/>
            </a:endParaRPr>
          </a:p>
        </p:txBody>
      </p:sp>
      <p:sp>
        <p:nvSpPr>
          <p:cNvPr id="5" name="TextBox 5"/>
          <p:cNvSpPr txBox="1"/>
          <p:nvPr/>
        </p:nvSpPr>
        <p:spPr>
          <a:xfrm>
            <a:off x="1905000" y="3899628"/>
            <a:ext cx="13106400" cy="3117200"/>
          </a:xfrm>
          <a:prstGeom prst="rect">
            <a:avLst/>
          </a:prstGeom>
        </p:spPr>
        <p:txBody>
          <a:bodyPr wrap="square" lIns="0" tIns="0" rIns="0" bIns="0" rtlCol="0" anchor="t">
            <a:spAutoFit/>
          </a:bodyPr>
          <a:lstStyle/>
          <a:p>
            <a:pPr>
              <a:lnSpc>
                <a:spcPts val="4900"/>
              </a:lnSpc>
            </a:pPr>
            <a:r>
              <a:rPr lang="en-US" sz="4000" dirty="0">
                <a:solidFill>
                  <a:srgbClr val="000000"/>
                </a:solidFill>
                <a:latin typeface="Open Sans"/>
                <a:ea typeface="Open Sans"/>
                <a:cs typeface="Open Sans"/>
                <a:sym typeface="Open Sans"/>
              </a:rPr>
              <a:t>This is why we do the USER JOURNEY activity. </a:t>
            </a:r>
            <a:endParaRPr lang="lv-LV" sz="4000" dirty="0">
              <a:solidFill>
                <a:srgbClr val="000000"/>
              </a:solidFill>
              <a:latin typeface="Open Sans"/>
              <a:ea typeface="Open Sans"/>
              <a:cs typeface="Open Sans"/>
              <a:sym typeface="Open Sans"/>
            </a:endParaRPr>
          </a:p>
          <a:p>
            <a:pPr>
              <a:lnSpc>
                <a:spcPts val="4900"/>
              </a:lnSpc>
            </a:pPr>
            <a:endParaRPr lang="lv-LV" sz="4000" dirty="0">
              <a:solidFill>
                <a:srgbClr val="000000"/>
              </a:solidFill>
              <a:latin typeface="Open Sans"/>
              <a:ea typeface="Open Sans"/>
              <a:cs typeface="Open Sans"/>
              <a:sym typeface="Open Sans"/>
            </a:endParaRPr>
          </a:p>
          <a:p>
            <a:pPr>
              <a:lnSpc>
                <a:spcPts val="4900"/>
              </a:lnSpc>
            </a:pPr>
            <a:r>
              <a:rPr lang="en-US" sz="4000" dirty="0">
                <a:solidFill>
                  <a:srgbClr val="000000"/>
                </a:solidFill>
                <a:latin typeface="Open Sans"/>
                <a:ea typeface="Open Sans"/>
                <a:cs typeface="Open Sans"/>
                <a:sym typeface="Open Sans"/>
              </a:rPr>
              <a:t>It helps you </a:t>
            </a:r>
            <a:r>
              <a:rPr lang="en-US" sz="4000" b="1" dirty="0">
                <a:solidFill>
                  <a:schemeClr val="accent6">
                    <a:lumMod val="50000"/>
                  </a:schemeClr>
                </a:solidFill>
                <a:latin typeface="Open Sans"/>
                <a:ea typeface="Open Sans"/>
                <a:cs typeface="Open Sans"/>
                <a:sym typeface="Open Sans"/>
              </a:rPr>
              <a:t>see a space through the eyes of the people who use it</a:t>
            </a:r>
            <a:r>
              <a:rPr lang="en-US" sz="4000" dirty="0">
                <a:solidFill>
                  <a:srgbClr val="000000"/>
                </a:solidFill>
                <a:latin typeface="Open Sans"/>
                <a:ea typeface="Open Sans"/>
                <a:cs typeface="Open Sans"/>
                <a:sym typeface="Open Sans"/>
              </a:rPr>
              <a:t>, so that future changes are based on real life, not assumptions.</a:t>
            </a:r>
          </a:p>
        </p:txBody>
      </p:sp>
    </p:spTree>
    <p:extLst>
      <p:ext uri="{BB962C8B-B14F-4D97-AF65-F5344CB8AC3E}">
        <p14:creationId xmlns:p14="http://schemas.microsoft.com/office/powerpoint/2010/main" val="2335895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35000"/>
              </a:blip>
              <a:stretch>
                <a:fillRect t="-22" b="-22"/>
              </a:stretch>
            </a:blipFill>
          </p:spPr>
        </p:sp>
      </p:grpSp>
      <p:grpSp>
        <p:nvGrpSpPr>
          <p:cNvPr id="4" name="Group 4"/>
          <p:cNvGrpSpPr/>
          <p:nvPr/>
        </p:nvGrpSpPr>
        <p:grpSpPr>
          <a:xfrm>
            <a:off x="-254758" y="-45282"/>
            <a:ext cx="8382000" cy="10382250"/>
            <a:chOff x="0" y="0"/>
            <a:chExt cx="11176000" cy="13843000"/>
          </a:xfrm>
        </p:grpSpPr>
        <p:sp>
          <p:nvSpPr>
            <p:cNvPr id="5" name="Freeform 5"/>
            <p:cNvSpPr/>
            <p:nvPr/>
          </p:nvSpPr>
          <p:spPr>
            <a:xfrm>
              <a:off x="0" y="0"/>
              <a:ext cx="11176000" cy="13843000"/>
            </a:xfrm>
            <a:custGeom>
              <a:avLst/>
              <a:gdLst/>
              <a:ahLst/>
              <a:cxnLst/>
              <a:rect l="l" t="t" r="r" b="b"/>
              <a:pathLst>
                <a:path w="11176000" h="13843000">
                  <a:moveTo>
                    <a:pt x="0" y="0"/>
                  </a:moveTo>
                  <a:lnTo>
                    <a:pt x="11176000" y="0"/>
                  </a:lnTo>
                  <a:lnTo>
                    <a:pt x="11176000" y="13843000"/>
                  </a:lnTo>
                  <a:lnTo>
                    <a:pt x="0" y="13843000"/>
                  </a:lnTo>
                  <a:close/>
                </a:path>
              </a:pathLst>
            </a:custGeom>
            <a:solidFill>
              <a:srgbClr val="CEC2B1"/>
            </a:solidFill>
          </p:spPr>
        </p:sp>
      </p:grpSp>
      <p:grpSp>
        <p:nvGrpSpPr>
          <p:cNvPr id="6" name="Group 6"/>
          <p:cNvGrpSpPr/>
          <p:nvPr/>
        </p:nvGrpSpPr>
        <p:grpSpPr>
          <a:xfrm>
            <a:off x="2713527" y="190500"/>
            <a:ext cx="2636520" cy="1497330"/>
            <a:chOff x="0" y="0"/>
            <a:chExt cx="3515360" cy="1996440"/>
          </a:xfrm>
        </p:grpSpPr>
        <p:sp>
          <p:nvSpPr>
            <p:cNvPr id="7" name="Freeform 7"/>
            <p:cNvSpPr/>
            <p:nvPr/>
          </p:nvSpPr>
          <p:spPr>
            <a:xfrm>
              <a:off x="0" y="0"/>
              <a:ext cx="3515360" cy="1996440"/>
            </a:xfrm>
            <a:custGeom>
              <a:avLst/>
              <a:gdLst/>
              <a:ahLst/>
              <a:cxnLst/>
              <a:rect l="l" t="t" r="r" b="b"/>
              <a:pathLst>
                <a:path w="3515360" h="1996440">
                  <a:moveTo>
                    <a:pt x="0" y="0"/>
                  </a:moveTo>
                  <a:lnTo>
                    <a:pt x="3515360" y="0"/>
                  </a:lnTo>
                  <a:lnTo>
                    <a:pt x="3515360" y="1996440"/>
                  </a:lnTo>
                  <a:lnTo>
                    <a:pt x="0" y="1996440"/>
                  </a:lnTo>
                  <a:lnTo>
                    <a:pt x="0" y="0"/>
                  </a:lnTo>
                  <a:close/>
                </a:path>
              </a:pathLst>
            </a:custGeom>
            <a:blipFill>
              <a:blip r:embed="rId3"/>
              <a:stretch>
                <a:fillRect t="-59" b="-59"/>
              </a:stretch>
            </a:blipFill>
          </p:spPr>
        </p:sp>
      </p:grpSp>
      <p:sp>
        <p:nvSpPr>
          <p:cNvPr id="8" name="TextBox 8"/>
          <p:cNvSpPr txBox="1"/>
          <p:nvPr/>
        </p:nvSpPr>
        <p:spPr>
          <a:xfrm>
            <a:off x="612800" y="4349212"/>
            <a:ext cx="6837973" cy="1588576"/>
          </a:xfrm>
          <a:prstGeom prst="rect">
            <a:avLst/>
          </a:prstGeom>
        </p:spPr>
        <p:txBody>
          <a:bodyPr lIns="0" tIns="0" rIns="0" bIns="0" rtlCol="0" anchor="t">
            <a:spAutoFit/>
          </a:bodyPr>
          <a:lstStyle/>
          <a:p>
            <a:pPr algn="ctr">
              <a:lnSpc>
                <a:spcPts val="6440"/>
              </a:lnSpc>
            </a:pPr>
            <a:r>
              <a:rPr lang="en-US" sz="4600" b="1" dirty="0">
                <a:solidFill>
                  <a:srgbClr val="000000"/>
                </a:solidFill>
                <a:latin typeface="Open Sans Bold"/>
                <a:ea typeface="Open Sans Bold"/>
                <a:cs typeface="Open Sans Bold"/>
                <a:sym typeface="Open Sans Bold"/>
              </a:rPr>
              <a:t>WHAT THE </a:t>
            </a:r>
            <a:r>
              <a:rPr lang="lv-LV" sz="4600" b="1" dirty="0">
                <a:solidFill>
                  <a:srgbClr val="000000"/>
                </a:solidFill>
                <a:latin typeface="Open Sans Bold"/>
                <a:ea typeface="Open Sans Bold"/>
                <a:cs typeface="Open Sans Bold"/>
                <a:sym typeface="Open Sans Bold"/>
              </a:rPr>
              <a:t>USER JOURNEY </a:t>
            </a:r>
            <a:r>
              <a:rPr lang="en-US" sz="4600" b="1" dirty="0">
                <a:solidFill>
                  <a:srgbClr val="000000"/>
                </a:solidFill>
                <a:latin typeface="Open Sans Bold"/>
                <a:ea typeface="Open Sans Bold"/>
                <a:cs typeface="Open Sans Bold"/>
                <a:sym typeface="Open Sans Bold"/>
              </a:rPr>
              <a:t>ACTIVITY IS</a:t>
            </a:r>
          </a:p>
        </p:txBody>
      </p:sp>
      <p:sp>
        <p:nvSpPr>
          <p:cNvPr id="9" name="TextBox 9"/>
          <p:cNvSpPr txBox="1"/>
          <p:nvPr/>
        </p:nvSpPr>
        <p:spPr>
          <a:xfrm>
            <a:off x="8740042" y="1059048"/>
            <a:ext cx="8903368" cy="8168903"/>
          </a:xfrm>
          <a:prstGeom prst="rect">
            <a:avLst/>
          </a:prstGeom>
        </p:spPr>
        <p:txBody>
          <a:bodyPr wrap="square" lIns="0" tIns="0" rIns="0" bIns="0" rtlCol="0" anchor="t">
            <a:spAutoFit/>
          </a:bodyPr>
          <a:lstStyle/>
          <a:p>
            <a:pPr>
              <a:lnSpc>
                <a:spcPts val="4900"/>
              </a:lnSpc>
            </a:pPr>
            <a:r>
              <a:rPr lang="en-US" sz="3600" dirty="0">
                <a:solidFill>
                  <a:srgbClr val="000000"/>
                </a:solidFill>
                <a:latin typeface="Open Sans"/>
                <a:ea typeface="Open Sans"/>
                <a:cs typeface="Open Sans"/>
                <a:sym typeface="Open Sans"/>
              </a:rPr>
              <a:t>The USER JOURNEY activity is a practical exercise where you </a:t>
            </a:r>
            <a:r>
              <a:rPr lang="en-US" sz="3600" b="1" dirty="0">
                <a:solidFill>
                  <a:schemeClr val="accent6">
                    <a:lumMod val="50000"/>
                  </a:schemeClr>
                </a:solidFill>
                <a:latin typeface="Open Sans"/>
                <a:ea typeface="Open Sans"/>
                <a:cs typeface="Open Sans"/>
                <a:sym typeface="Open Sans"/>
              </a:rPr>
              <a:t>map how a space is really used</a:t>
            </a:r>
            <a:r>
              <a:rPr lang="en-US" sz="3600" dirty="0">
                <a:solidFill>
                  <a:srgbClr val="000000"/>
                </a:solidFill>
                <a:latin typeface="Open Sans"/>
                <a:ea typeface="Open Sans"/>
                <a:cs typeface="Open Sans"/>
                <a:sym typeface="Open Sans"/>
              </a:rPr>
              <a:t>. You do this by drawing a simple floor plan and showing how people move, stop, meet, or use different areas during the day.</a:t>
            </a:r>
            <a:endParaRPr lang="lv-LV" sz="3600" dirty="0">
              <a:solidFill>
                <a:srgbClr val="000000"/>
              </a:solidFill>
              <a:latin typeface="Open Sans"/>
              <a:ea typeface="Open Sans"/>
              <a:cs typeface="Open Sans"/>
              <a:sym typeface="Open Sans"/>
            </a:endParaRPr>
          </a:p>
          <a:p>
            <a:pPr>
              <a:lnSpc>
                <a:spcPts val="4900"/>
              </a:lnSpc>
            </a:pPr>
            <a:endParaRPr lang="lv-LV" sz="3600" dirty="0">
              <a:solidFill>
                <a:srgbClr val="000000"/>
              </a:solidFill>
              <a:latin typeface="Open Sans"/>
              <a:ea typeface="Open Sans"/>
              <a:cs typeface="Open Sans"/>
              <a:sym typeface="Open Sans"/>
            </a:endParaRPr>
          </a:p>
          <a:p>
            <a:pPr>
              <a:lnSpc>
                <a:spcPts val="4900"/>
              </a:lnSpc>
            </a:pPr>
            <a:r>
              <a:rPr lang="lv-LV" sz="3600" dirty="0">
                <a:solidFill>
                  <a:srgbClr val="000000"/>
                </a:solidFill>
                <a:latin typeface="Open Sans"/>
                <a:ea typeface="Open Sans"/>
                <a:cs typeface="Open Sans"/>
                <a:sym typeface="Open Sans"/>
              </a:rPr>
              <a:t>U</a:t>
            </a:r>
            <a:r>
              <a:rPr lang="en-US" sz="3600" dirty="0">
                <a:solidFill>
                  <a:srgbClr val="000000"/>
                </a:solidFill>
                <a:latin typeface="Open Sans"/>
                <a:ea typeface="Open Sans"/>
                <a:cs typeface="Open Sans"/>
                <a:sym typeface="Open Sans"/>
              </a:rPr>
              <a:t>se</a:t>
            </a:r>
            <a:r>
              <a:rPr lang="lv-LV" sz="3600" dirty="0">
                <a:solidFill>
                  <a:srgbClr val="000000"/>
                </a:solidFill>
                <a:latin typeface="Open Sans"/>
                <a:ea typeface="Open Sans"/>
                <a:cs typeface="Open Sans"/>
                <a:sym typeface="Open Sans"/>
              </a:rPr>
              <a:t>:</a:t>
            </a:r>
            <a:r>
              <a:rPr lang="en-US" sz="3600" dirty="0">
                <a:solidFill>
                  <a:srgbClr val="000000"/>
                </a:solidFill>
                <a:latin typeface="Open Sans"/>
                <a:ea typeface="Open Sans"/>
                <a:cs typeface="Open Sans"/>
                <a:sym typeface="Open Sans"/>
              </a:rPr>
              <a:t> lines, symbols, and colored post-its to represent movements, actions, needs, problems, and ideas. </a:t>
            </a:r>
            <a:r>
              <a:rPr lang="en-US" sz="3600" dirty="0" smtClean="0">
                <a:solidFill>
                  <a:srgbClr val="000000"/>
                </a:solidFill>
                <a:latin typeface="Open Sans"/>
                <a:ea typeface="Open Sans"/>
                <a:cs typeface="Open Sans"/>
                <a:sym typeface="Open Sans"/>
              </a:rPr>
              <a:t>Each </a:t>
            </a:r>
            <a:r>
              <a:rPr lang="en-US" sz="3600" dirty="0">
                <a:solidFill>
                  <a:srgbClr val="000000"/>
                </a:solidFill>
                <a:latin typeface="Open Sans"/>
                <a:ea typeface="Open Sans"/>
                <a:cs typeface="Open Sans"/>
                <a:sym typeface="Open Sans"/>
              </a:rPr>
              <a:t>color helps show something different, such as places that feel uncomfortable, areas that work well, or things that could be improved.</a:t>
            </a:r>
          </a:p>
        </p:txBody>
      </p:sp>
    </p:spTree>
    <p:extLst>
      <p:ext uri="{BB962C8B-B14F-4D97-AF65-F5344CB8AC3E}">
        <p14:creationId xmlns:p14="http://schemas.microsoft.com/office/powerpoint/2010/main" val="318768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35000"/>
              </a:blip>
              <a:stretch>
                <a:fillRect t="-22" b="-22"/>
              </a:stretch>
            </a:blipFill>
          </p:spPr>
        </p:sp>
      </p:grpSp>
      <p:grpSp>
        <p:nvGrpSpPr>
          <p:cNvPr id="4" name="Group 4"/>
          <p:cNvGrpSpPr/>
          <p:nvPr/>
        </p:nvGrpSpPr>
        <p:grpSpPr>
          <a:xfrm>
            <a:off x="-254758" y="-45282"/>
            <a:ext cx="8382000" cy="10382250"/>
            <a:chOff x="0" y="0"/>
            <a:chExt cx="11176000" cy="13843000"/>
          </a:xfrm>
        </p:grpSpPr>
        <p:sp>
          <p:nvSpPr>
            <p:cNvPr id="5" name="Freeform 5"/>
            <p:cNvSpPr/>
            <p:nvPr/>
          </p:nvSpPr>
          <p:spPr>
            <a:xfrm>
              <a:off x="0" y="0"/>
              <a:ext cx="11176000" cy="13843000"/>
            </a:xfrm>
            <a:custGeom>
              <a:avLst/>
              <a:gdLst/>
              <a:ahLst/>
              <a:cxnLst/>
              <a:rect l="l" t="t" r="r" b="b"/>
              <a:pathLst>
                <a:path w="11176000" h="13843000">
                  <a:moveTo>
                    <a:pt x="0" y="0"/>
                  </a:moveTo>
                  <a:lnTo>
                    <a:pt x="11176000" y="0"/>
                  </a:lnTo>
                  <a:lnTo>
                    <a:pt x="11176000" y="13843000"/>
                  </a:lnTo>
                  <a:lnTo>
                    <a:pt x="0" y="13843000"/>
                  </a:lnTo>
                  <a:close/>
                </a:path>
              </a:pathLst>
            </a:custGeom>
            <a:solidFill>
              <a:srgbClr val="CEC2B1"/>
            </a:solidFill>
          </p:spPr>
        </p:sp>
      </p:grpSp>
      <p:grpSp>
        <p:nvGrpSpPr>
          <p:cNvPr id="6" name="Group 6"/>
          <p:cNvGrpSpPr/>
          <p:nvPr/>
        </p:nvGrpSpPr>
        <p:grpSpPr>
          <a:xfrm>
            <a:off x="2713527" y="190500"/>
            <a:ext cx="2636520" cy="1497330"/>
            <a:chOff x="0" y="0"/>
            <a:chExt cx="3515360" cy="1996440"/>
          </a:xfrm>
        </p:grpSpPr>
        <p:sp>
          <p:nvSpPr>
            <p:cNvPr id="7" name="Freeform 7"/>
            <p:cNvSpPr/>
            <p:nvPr/>
          </p:nvSpPr>
          <p:spPr>
            <a:xfrm>
              <a:off x="0" y="0"/>
              <a:ext cx="3515360" cy="1996440"/>
            </a:xfrm>
            <a:custGeom>
              <a:avLst/>
              <a:gdLst/>
              <a:ahLst/>
              <a:cxnLst/>
              <a:rect l="l" t="t" r="r" b="b"/>
              <a:pathLst>
                <a:path w="3515360" h="1996440">
                  <a:moveTo>
                    <a:pt x="0" y="0"/>
                  </a:moveTo>
                  <a:lnTo>
                    <a:pt x="3515360" y="0"/>
                  </a:lnTo>
                  <a:lnTo>
                    <a:pt x="3515360" y="1996440"/>
                  </a:lnTo>
                  <a:lnTo>
                    <a:pt x="0" y="1996440"/>
                  </a:lnTo>
                  <a:lnTo>
                    <a:pt x="0" y="0"/>
                  </a:lnTo>
                  <a:close/>
                </a:path>
              </a:pathLst>
            </a:custGeom>
            <a:blipFill>
              <a:blip r:embed="rId3"/>
              <a:stretch>
                <a:fillRect t="-59" b="-59"/>
              </a:stretch>
            </a:blipFill>
          </p:spPr>
        </p:sp>
      </p:grpSp>
      <p:sp>
        <p:nvSpPr>
          <p:cNvPr id="8" name="TextBox 8"/>
          <p:cNvSpPr txBox="1"/>
          <p:nvPr/>
        </p:nvSpPr>
        <p:spPr>
          <a:xfrm>
            <a:off x="612800" y="4349212"/>
            <a:ext cx="6837973" cy="1588576"/>
          </a:xfrm>
          <a:prstGeom prst="rect">
            <a:avLst/>
          </a:prstGeom>
        </p:spPr>
        <p:txBody>
          <a:bodyPr lIns="0" tIns="0" rIns="0" bIns="0" rtlCol="0" anchor="t">
            <a:spAutoFit/>
          </a:bodyPr>
          <a:lstStyle/>
          <a:p>
            <a:pPr algn="ctr">
              <a:lnSpc>
                <a:spcPts val="6440"/>
              </a:lnSpc>
            </a:pPr>
            <a:r>
              <a:rPr lang="en-US" sz="4600" b="1" dirty="0">
                <a:solidFill>
                  <a:srgbClr val="000000"/>
                </a:solidFill>
                <a:latin typeface="Open Sans Bold"/>
                <a:ea typeface="Open Sans Bold"/>
                <a:cs typeface="Open Sans Bold"/>
                <a:sym typeface="Open Sans Bold"/>
              </a:rPr>
              <a:t>WHAT THE </a:t>
            </a:r>
            <a:r>
              <a:rPr lang="lv-LV" sz="4600" b="1" dirty="0">
                <a:solidFill>
                  <a:srgbClr val="000000"/>
                </a:solidFill>
                <a:latin typeface="Open Sans Bold"/>
                <a:ea typeface="Open Sans Bold"/>
                <a:cs typeface="Open Sans Bold"/>
                <a:sym typeface="Open Sans Bold"/>
              </a:rPr>
              <a:t>USER JOURNEY </a:t>
            </a:r>
            <a:r>
              <a:rPr lang="en-US" sz="4600" b="1" dirty="0">
                <a:solidFill>
                  <a:srgbClr val="000000"/>
                </a:solidFill>
                <a:latin typeface="Open Sans Bold"/>
                <a:ea typeface="Open Sans Bold"/>
                <a:cs typeface="Open Sans Bold"/>
                <a:sym typeface="Open Sans Bold"/>
              </a:rPr>
              <a:t>ACTIVITY IS</a:t>
            </a:r>
          </a:p>
        </p:txBody>
      </p:sp>
      <p:sp>
        <p:nvSpPr>
          <p:cNvPr id="9" name="TextBox 9"/>
          <p:cNvSpPr txBox="1"/>
          <p:nvPr/>
        </p:nvSpPr>
        <p:spPr>
          <a:xfrm>
            <a:off x="8734767" y="3009900"/>
            <a:ext cx="8638833" cy="3770263"/>
          </a:xfrm>
          <a:prstGeom prst="rect">
            <a:avLst/>
          </a:prstGeom>
        </p:spPr>
        <p:txBody>
          <a:bodyPr wrap="square" lIns="0" tIns="0" rIns="0" bIns="0" rtlCol="0" anchor="t">
            <a:spAutoFit/>
          </a:bodyPr>
          <a:lstStyle/>
          <a:p>
            <a:pPr>
              <a:lnSpc>
                <a:spcPts val="4900"/>
              </a:lnSpc>
            </a:pPr>
            <a:r>
              <a:rPr lang="en-US" sz="3600" dirty="0">
                <a:solidFill>
                  <a:srgbClr val="000000"/>
                </a:solidFill>
                <a:latin typeface="Open Sans"/>
                <a:ea typeface="Open Sans"/>
                <a:cs typeface="Open Sans"/>
                <a:sym typeface="Open Sans"/>
              </a:rPr>
              <a:t>There are no right or wrong drawings.</a:t>
            </a:r>
            <a:endParaRPr lang="lv-LV" sz="3600" dirty="0">
              <a:solidFill>
                <a:srgbClr val="000000"/>
              </a:solidFill>
              <a:latin typeface="Open Sans"/>
              <a:ea typeface="Open Sans"/>
              <a:cs typeface="Open Sans"/>
              <a:sym typeface="Open Sans"/>
            </a:endParaRPr>
          </a:p>
          <a:p>
            <a:pPr>
              <a:lnSpc>
                <a:spcPts val="4900"/>
              </a:lnSpc>
            </a:pPr>
            <a:endParaRPr lang="lv-LV" sz="3600" dirty="0">
              <a:solidFill>
                <a:srgbClr val="000000"/>
              </a:solidFill>
              <a:latin typeface="Open Sans"/>
              <a:ea typeface="Open Sans"/>
              <a:cs typeface="Open Sans"/>
              <a:sym typeface="Open Sans"/>
            </a:endParaRPr>
          </a:p>
          <a:p>
            <a:pPr>
              <a:lnSpc>
                <a:spcPts val="4900"/>
              </a:lnSpc>
            </a:pPr>
            <a:r>
              <a:rPr lang="en-US" sz="3600" dirty="0">
                <a:solidFill>
                  <a:srgbClr val="000000"/>
                </a:solidFill>
                <a:latin typeface="Open Sans"/>
                <a:ea typeface="Open Sans"/>
                <a:cs typeface="Open Sans"/>
                <a:sym typeface="Open Sans"/>
              </a:rPr>
              <a:t>The goal is not to make a perfect plan, but to </a:t>
            </a:r>
            <a:r>
              <a:rPr lang="en-US" sz="3600" b="1" dirty="0">
                <a:solidFill>
                  <a:schemeClr val="accent6">
                    <a:lumMod val="50000"/>
                  </a:schemeClr>
                </a:solidFill>
                <a:latin typeface="Open Sans"/>
                <a:ea typeface="Open Sans"/>
                <a:cs typeface="Open Sans"/>
                <a:sym typeface="Open Sans"/>
              </a:rPr>
              <a:t>make everyday experience visible</a:t>
            </a:r>
            <a:r>
              <a:rPr lang="en-US" sz="3600" dirty="0">
                <a:solidFill>
                  <a:srgbClr val="000000"/>
                </a:solidFill>
                <a:latin typeface="Open Sans"/>
                <a:ea typeface="Open Sans"/>
                <a:cs typeface="Open Sans"/>
                <a:sym typeface="Open Sans"/>
              </a:rPr>
              <a:t>, so it can later be used to improve the space.</a:t>
            </a:r>
          </a:p>
        </p:txBody>
      </p:sp>
    </p:spTree>
    <p:extLst>
      <p:ext uri="{BB962C8B-B14F-4D97-AF65-F5344CB8AC3E}">
        <p14:creationId xmlns:p14="http://schemas.microsoft.com/office/powerpoint/2010/main" val="3887911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70000"/>
              </a:blip>
              <a:stretch>
                <a:fillRect t="-22" b="-22"/>
              </a:stretch>
            </a:blipFill>
          </p:spPr>
        </p:sp>
      </p:grpSp>
      <p:sp>
        <p:nvSpPr>
          <p:cNvPr id="4" name="TextBox 4"/>
          <p:cNvSpPr txBox="1"/>
          <p:nvPr/>
        </p:nvSpPr>
        <p:spPr>
          <a:xfrm>
            <a:off x="5438378" y="1568233"/>
            <a:ext cx="11249422" cy="820738"/>
          </a:xfrm>
          <a:prstGeom prst="rect">
            <a:avLst/>
          </a:prstGeom>
        </p:spPr>
        <p:txBody>
          <a:bodyPr wrap="square" lIns="0" tIns="0" rIns="0" bIns="0" rtlCol="0" anchor="t">
            <a:spAutoFit/>
          </a:bodyPr>
          <a:lstStyle/>
          <a:p>
            <a:pPr algn="ctr">
              <a:lnSpc>
                <a:spcPts val="6440"/>
              </a:lnSpc>
            </a:pPr>
            <a:r>
              <a:rPr lang="en-US" sz="4600" b="1" dirty="0">
                <a:solidFill>
                  <a:srgbClr val="000000"/>
                </a:solidFill>
                <a:latin typeface="Open Sans Bold"/>
                <a:ea typeface="Open Sans Bold"/>
                <a:cs typeface="Open Sans Bold"/>
                <a:sym typeface="Open Sans Bold"/>
              </a:rPr>
              <a:t>WHY YOU DO IT FOR YOURSELF FIRST</a:t>
            </a:r>
          </a:p>
        </p:txBody>
      </p:sp>
      <p:sp>
        <p:nvSpPr>
          <p:cNvPr id="5" name="TextBox 5"/>
          <p:cNvSpPr txBox="1"/>
          <p:nvPr/>
        </p:nvSpPr>
        <p:spPr>
          <a:xfrm>
            <a:off x="1752600" y="3009900"/>
            <a:ext cx="13792200" cy="6259086"/>
          </a:xfrm>
          <a:prstGeom prst="rect">
            <a:avLst/>
          </a:prstGeom>
        </p:spPr>
        <p:txBody>
          <a:bodyPr wrap="square" lIns="0" tIns="0" rIns="0" bIns="0" rtlCol="0" anchor="t">
            <a:spAutoFit/>
          </a:bodyPr>
          <a:lstStyle/>
          <a:p>
            <a:pPr>
              <a:lnSpc>
                <a:spcPts val="4900"/>
              </a:lnSpc>
            </a:pPr>
            <a:r>
              <a:rPr lang="en-US" sz="4000" dirty="0">
                <a:solidFill>
                  <a:srgbClr val="000000"/>
                </a:solidFill>
                <a:latin typeface="Open Sans"/>
                <a:ea typeface="Open Sans"/>
                <a:cs typeface="Open Sans"/>
                <a:sym typeface="Open Sans"/>
              </a:rPr>
              <a:t>Before helping other people improve their spaces, it is important to </a:t>
            </a:r>
            <a:r>
              <a:rPr lang="en-US" sz="4000" b="1" dirty="0">
                <a:solidFill>
                  <a:schemeClr val="accent6">
                    <a:lumMod val="50000"/>
                  </a:schemeClr>
                </a:solidFill>
                <a:latin typeface="Open Sans"/>
                <a:ea typeface="Open Sans"/>
                <a:cs typeface="Open Sans"/>
                <a:sym typeface="Open Sans"/>
              </a:rPr>
              <a:t>understand your own habits and movements</a:t>
            </a:r>
            <a:r>
              <a:rPr lang="en-US" sz="4000" dirty="0">
                <a:solidFill>
                  <a:srgbClr val="000000"/>
                </a:solidFill>
                <a:latin typeface="Open Sans"/>
                <a:ea typeface="Open Sans"/>
                <a:cs typeface="Open Sans"/>
                <a:sym typeface="Open Sans"/>
              </a:rPr>
              <a:t>. You also move through </a:t>
            </a:r>
            <a:r>
              <a:rPr lang="en-US" sz="4000" dirty="0" smtClean="0">
                <a:solidFill>
                  <a:srgbClr val="000000"/>
                </a:solidFill>
                <a:latin typeface="Open Sans"/>
                <a:ea typeface="Open Sans"/>
                <a:cs typeface="Open Sans"/>
                <a:sym typeface="Open Sans"/>
              </a:rPr>
              <a:t>your home </a:t>
            </a:r>
            <a:r>
              <a:rPr lang="en-US" sz="4000" dirty="0">
                <a:solidFill>
                  <a:srgbClr val="000000"/>
                </a:solidFill>
                <a:latin typeface="Open Sans"/>
                <a:ea typeface="Open Sans"/>
                <a:cs typeface="Open Sans"/>
                <a:sym typeface="Open Sans"/>
              </a:rPr>
              <a:t>in certain ways, avoid some areas, stop in others, and feel comfortable or uncomfortable in different places.</a:t>
            </a:r>
            <a:endParaRPr lang="lv-LV" sz="4000" dirty="0">
              <a:solidFill>
                <a:srgbClr val="000000"/>
              </a:solidFill>
              <a:latin typeface="Open Sans"/>
              <a:ea typeface="Open Sans"/>
              <a:cs typeface="Open Sans"/>
              <a:sym typeface="Open Sans"/>
            </a:endParaRPr>
          </a:p>
          <a:p>
            <a:pPr>
              <a:lnSpc>
                <a:spcPts val="4900"/>
              </a:lnSpc>
            </a:pPr>
            <a:endParaRPr lang="en-US" sz="4000" dirty="0">
              <a:solidFill>
                <a:srgbClr val="000000"/>
              </a:solidFill>
              <a:latin typeface="Open Sans"/>
              <a:ea typeface="Open Sans"/>
              <a:cs typeface="Open Sans"/>
              <a:sym typeface="Open Sans"/>
            </a:endParaRPr>
          </a:p>
          <a:p>
            <a:pPr>
              <a:lnSpc>
                <a:spcPts val="4900"/>
              </a:lnSpc>
            </a:pPr>
            <a:r>
              <a:rPr lang="en-US" sz="4000" dirty="0">
                <a:solidFill>
                  <a:srgbClr val="000000"/>
                </a:solidFill>
                <a:latin typeface="Open Sans"/>
                <a:ea typeface="Open Sans"/>
                <a:cs typeface="Open Sans"/>
                <a:sym typeface="Open Sans"/>
              </a:rPr>
              <a:t>By mapping your own USER JOURNEY, you become more </a:t>
            </a:r>
            <a:r>
              <a:rPr lang="en-US" sz="4000" b="1" dirty="0">
                <a:solidFill>
                  <a:schemeClr val="accent6">
                    <a:lumMod val="50000"/>
                  </a:schemeClr>
                </a:solidFill>
                <a:latin typeface="Open Sans"/>
                <a:ea typeface="Open Sans"/>
                <a:cs typeface="Open Sans"/>
                <a:sym typeface="Open Sans"/>
              </a:rPr>
              <a:t>aware of how daily actions, routines, and emotions are connected to space</a:t>
            </a:r>
            <a:r>
              <a:rPr lang="en-US" sz="4000" dirty="0">
                <a:solidFill>
                  <a:srgbClr val="000000"/>
                </a:solidFill>
                <a:latin typeface="Open Sans"/>
                <a:ea typeface="Open Sans"/>
                <a:cs typeface="Open Sans"/>
                <a:sym typeface="Open Sans"/>
              </a:rPr>
              <a:t>. This helps you notice things you normally do without thinking about them.</a:t>
            </a:r>
          </a:p>
        </p:txBody>
      </p:sp>
    </p:spTree>
    <p:extLst>
      <p:ext uri="{BB962C8B-B14F-4D97-AF65-F5344CB8AC3E}">
        <p14:creationId xmlns:p14="http://schemas.microsoft.com/office/powerpoint/2010/main" val="1393088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70000"/>
              </a:blip>
              <a:stretch>
                <a:fillRect t="-22" b="-22"/>
              </a:stretch>
            </a:blipFill>
          </p:spPr>
        </p:sp>
      </p:grpSp>
      <p:sp>
        <p:nvSpPr>
          <p:cNvPr id="4" name="TextBox 4"/>
          <p:cNvSpPr txBox="1"/>
          <p:nvPr/>
        </p:nvSpPr>
        <p:spPr>
          <a:xfrm>
            <a:off x="5438378" y="1568233"/>
            <a:ext cx="11249422" cy="820738"/>
          </a:xfrm>
          <a:prstGeom prst="rect">
            <a:avLst/>
          </a:prstGeom>
        </p:spPr>
        <p:txBody>
          <a:bodyPr wrap="square" lIns="0" tIns="0" rIns="0" bIns="0" rtlCol="0" anchor="t">
            <a:spAutoFit/>
          </a:bodyPr>
          <a:lstStyle/>
          <a:p>
            <a:pPr algn="ctr">
              <a:lnSpc>
                <a:spcPts val="6440"/>
              </a:lnSpc>
            </a:pPr>
            <a:r>
              <a:rPr lang="en-US" sz="4600" b="1" dirty="0">
                <a:solidFill>
                  <a:srgbClr val="000000"/>
                </a:solidFill>
                <a:latin typeface="Open Sans Bold"/>
                <a:ea typeface="Open Sans Bold"/>
                <a:cs typeface="Open Sans Bold"/>
                <a:sym typeface="Open Sans Bold"/>
              </a:rPr>
              <a:t>WHY YOU DO IT FOR YOURSELF FIRST</a:t>
            </a:r>
          </a:p>
        </p:txBody>
      </p:sp>
      <p:sp>
        <p:nvSpPr>
          <p:cNvPr id="5" name="TextBox 5"/>
          <p:cNvSpPr txBox="1"/>
          <p:nvPr/>
        </p:nvSpPr>
        <p:spPr>
          <a:xfrm>
            <a:off x="1752600" y="4229100"/>
            <a:ext cx="13792200" cy="2488823"/>
          </a:xfrm>
          <a:prstGeom prst="rect">
            <a:avLst/>
          </a:prstGeom>
        </p:spPr>
        <p:txBody>
          <a:bodyPr wrap="square" lIns="0" tIns="0" rIns="0" bIns="0" rtlCol="0" anchor="t">
            <a:spAutoFit/>
          </a:bodyPr>
          <a:lstStyle/>
          <a:p>
            <a:pPr>
              <a:lnSpc>
                <a:spcPts val="4900"/>
              </a:lnSpc>
            </a:pPr>
            <a:r>
              <a:rPr lang="en-US" sz="4000" dirty="0">
                <a:solidFill>
                  <a:srgbClr val="000000"/>
                </a:solidFill>
                <a:latin typeface="Open Sans"/>
                <a:ea typeface="Open Sans"/>
                <a:cs typeface="Open Sans"/>
                <a:sym typeface="Open Sans"/>
              </a:rPr>
              <a:t>When you understand your own experience first, it becomes </a:t>
            </a:r>
            <a:r>
              <a:rPr lang="en-US" sz="4000" b="1" dirty="0">
                <a:solidFill>
                  <a:schemeClr val="accent6">
                    <a:lumMod val="50000"/>
                  </a:schemeClr>
                </a:solidFill>
                <a:latin typeface="Open Sans"/>
                <a:ea typeface="Open Sans"/>
                <a:cs typeface="Open Sans"/>
                <a:sym typeface="Open Sans"/>
              </a:rPr>
              <a:t>easier to respect and understand </a:t>
            </a:r>
            <a:r>
              <a:rPr lang="en-US" sz="4000" dirty="0">
                <a:solidFill>
                  <a:srgbClr val="000000"/>
                </a:solidFill>
                <a:latin typeface="Open Sans"/>
                <a:ea typeface="Open Sans"/>
                <a:cs typeface="Open Sans"/>
                <a:sym typeface="Open Sans"/>
              </a:rPr>
              <a:t>how other people experience their spaces, even when their habits or needs are different from yours.</a:t>
            </a:r>
          </a:p>
        </p:txBody>
      </p:sp>
    </p:spTree>
    <p:extLst>
      <p:ext uri="{BB962C8B-B14F-4D97-AF65-F5344CB8AC3E}">
        <p14:creationId xmlns:p14="http://schemas.microsoft.com/office/powerpoint/2010/main" val="2527065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35000"/>
              </a:blip>
              <a:stretch>
                <a:fillRect t="-22" b="-22"/>
              </a:stretch>
            </a:blipFill>
          </p:spPr>
        </p:sp>
      </p:grpSp>
      <p:grpSp>
        <p:nvGrpSpPr>
          <p:cNvPr id="4" name="Group 4"/>
          <p:cNvGrpSpPr/>
          <p:nvPr/>
        </p:nvGrpSpPr>
        <p:grpSpPr>
          <a:xfrm>
            <a:off x="-159210" y="-47625"/>
            <a:ext cx="8382000" cy="10382250"/>
            <a:chOff x="0" y="0"/>
            <a:chExt cx="11176000" cy="13843000"/>
          </a:xfrm>
        </p:grpSpPr>
        <p:sp>
          <p:nvSpPr>
            <p:cNvPr id="5" name="Freeform 5"/>
            <p:cNvSpPr/>
            <p:nvPr/>
          </p:nvSpPr>
          <p:spPr>
            <a:xfrm>
              <a:off x="0" y="0"/>
              <a:ext cx="11176000" cy="13843000"/>
            </a:xfrm>
            <a:custGeom>
              <a:avLst/>
              <a:gdLst/>
              <a:ahLst/>
              <a:cxnLst/>
              <a:rect l="l" t="t" r="r" b="b"/>
              <a:pathLst>
                <a:path w="11176000" h="13843000">
                  <a:moveTo>
                    <a:pt x="0" y="0"/>
                  </a:moveTo>
                  <a:lnTo>
                    <a:pt x="11176000" y="0"/>
                  </a:lnTo>
                  <a:lnTo>
                    <a:pt x="11176000" y="13843000"/>
                  </a:lnTo>
                  <a:lnTo>
                    <a:pt x="0" y="13843000"/>
                  </a:lnTo>
                  <a:close/>
                </a:path>
              </a:pathLst>
            </a:custGeom>
            <a:solidFill>
              <a:srgbClr val="CEC2B1"/>
            </a:solidFill>
          </p:spPr>
        </p:sp>
      </p:grpSp>
      <p:grpSp>
        <p:nvGrpSpPr>
          <p:cNvPr id="6" name="Group 6"/>
          <p:cNvGrpSpPr/>
          <p:nvPr/>
        </p:nvGrpSpPr>
        <p:grpSpPr>
          <a:xfrm>
            <a:off x="2713527" y="190500"/>
            <a:ext cx="2636520" cy="1497330"/>
            <a:chOff x="0" y="0"/>
            <a:chExt cx="3515360" cy="1996440"/>
          </a:xfrm>
        </p:grpSpPr>
        <p:sp>
          <p:nvSpPr>
            <p:cNvPr id="7" name="Freeform 7"/>
            <p:cNvSpPr/>
            <p:nvPr/>
          </p:nvSpPr>
          <p:spPr>
            <a:xfrm>
              <a:off x="0" y="0"/>
              <a:ext cx="3515360" cy="1996440"/>
            </a:xfrm>
            <a:custGeom>
              <a:avLst/>
              <a:gdLst/>
              <a:ahLst/>
              <a:cxnLst/>
              <a:rect l="l" t="t" r="r" b="b"/>
              <a:pathLst>
                <a:path w="3515360" h="1996440">
                  <a:moveTo>
                    <a:pt x="0" y="0"/>
                  </a:moveTo>
                  <a:lnTo>
                    <a:pt x="3515360" y="0"/>
                  </a:lnTo>
                  <a:lnTo>
                    <a:pt x="3515360" y="1996440"/>
                  </a:lnTo>
                  <a:lnTo>
                    <a:pt x="0" y="1996440"/>
                  </a:lnTo>
                  <a:lnTo>
                    <a:pt x="0" y="0"/>
                  </a:lnTo>
                  <a:close/>
                </a:path>
              </a:pathLst>
            </a:custGeom>
            <a:blipFill>
              <a:blip r:embed="rId3"/>
              <a:stretch>
                <a:fillRect t="-59" b="-59"/>
              </a:stretch>
            </a:blipFill>
          </p:spPr>
        </p:sp>
      </p:grpSp>
      <p:sp>
        <p:nvSpPr>
          <p:cNvPr id="8" name="TextBox 8"/>
          <p:cNvSpPr txBox="1"/>
          <p:nvPr/>
        </p:nvSpPr>
        <p:spPr>
          <a:xfrm>
            <a:off x="1366387" y="4152900"/>
            <a:ext cx="5330800" cy="2462213"/>
          </a:xfrm>
          <a:prstGeom prst="rect">
            <a:avLst/>
          </a:prstGeom>
        </p:spPr>
        <p:txBody>
          <a:bodyPr wrap="square" lIns="0" tIns="0" rIns="0" bIns="0" rtlCol="0" anchor="t">
            <a:spAutoFit/>
          </a:bodyPr>
          <a:lstStyle/>
          <a:p>
            <a:pPr algn="ctr">
              <a:lnSpc>
                <a:spcPts val="6440"/>
              </a:lnSpc>
            </a:pPr>
            <a:r>
              <a:rPr lang="en-US" sz="4600" b="1" dirty="0">
                <a:solidFill>
                  <a:srgbClr val="000000"/>
                </a:solidFill>
                <a:latin typeface="Open Sans Bold"/>
                <a:ea typeface="Open Sans Bold"/>
                <a:cs typeface="Open Sans Bold"/>
                <a:sym typeface="Open Sans Bold"/>
              </a:rPr>
              <a:t>HOW THIS ACTIVITY HELPS YOU IN REAL LIFE</a:t>
            </a:r>
          </a:p>
        </p:txBody>
      </p:sp>
      <p:sp>
        <p:nvSpPr>
          <p:cNvPr id="9" name="TextBox 9"/>
          <p:cNvSpPr txBox="1"/>
          <p:nvPr/>
        </p:nvSpPr>
        <p:spPr>
          <a:xfrm>
            <a:off x="8839200" y="2780318"/>
            <a:ext cx="7655489" cy="5027017"/>
          </a:xfrm>
          <a:prstGeom prst="rect">
            <a:avLst/>
          </a:prstGeom>
        </p:spPr>
        <p:txBody>
          <a:bodyPr wrap="square" lIns="0" tIns="0" rIns="0" bIns="0" rtlCol="0" anchor="t">
            <a:spAutoFit/>
          </a:bodyPr>
          <a:lstStyle/>
          <a:p>
            <a:pPr>
              <a:lnSpc>
                <a:spcPts val="4900"/>
              </a:lnSpc>
            </a:pPr>
            <a:r>
              <a:rPr lang="en-US" sz="3600" dirty="0" smtClean="0">
                <a:solidFill>
                  <a:srgbClr val="000000"/>
                </a:solidFill>
                <a:latin typeface="Open Sans"/>
                <a:ea typeface="Open Sans"/>
                <a:cs typeface="Open Sans"/>
                <a:sym typeface="Open Sans"/>
              </a:rPr>
              <a:t>Every </a:t>
            </a:r>
            <a:r>
              <a:rPr lang="en-US" sz="3600" dirty="0">
                <a:solidFill>
                  <a:srgbClr val="000000"/>
                </a:solidFill>
                <a:latin typeface="Open Sans"/>
                <a:ea typeface="Open Sans"/>
                <a:cs typeface="Open Sans"/>
                <a:sym typeface="Open Sans"/>
              </a:rPr>
              <a:t>space carries a story of how people actually move, interact, and spend time in it. </a:t>
            </a:r>
            <a:endParaRPr lang="en-US" sz="3600" dirty="0" smtClean="0">
              <a:solidFill>
                <a:srgbClr val="000000"/>
              </a:solidFill>
              <a:latin typeface="Open Sans"/>
              <a:ea typeface="Open Sans"/>
              <a:cs typeface="Open Sans"/>
              <a:sym typeface="Open Sans"/>
            </a:endParaRPr>
          </a:p>
          <a:p>
            <a:pPr>
              <a:lnSpc>
                <a:spcPts val="4900"/>
              </a:lnSpc>
            </a:pPr>
            <a:endParaRPr lang="lv-LV" sz="3600" dirty="0" smtClean="0">
              <a:solidFill>
                <a:srgbClr val="000000"/>
              </a:solidFill>
              <a:latin typeface="Open Sans"/>
              <a:ea typeface="Open Sans"/>
              <a:cs typeface="Open Sans"/>
              <a:sym typeface="Open Sans"/>
            </a:endParaRPr>
          </a:p>
          <a:p>
            <a:pPr>
              <a:lnSpc>
                <a:spcPts val="4900"/>
              </a:lnSpc>
            </a:pPr>
            <a:r>
              <a:rPr lang="en-US" sz="3600" dirty="0" smtClean="0">
                <a:solidFill>
                  <a:srgbClr val="000000"/>
                </a:solidFill>
                <a:latin typeface="Open Sans"/>
                <a:ea typeface="Open Sans"/>
                <a:cs typeface="Open Sans"/>
                <a:sym typeface="Open Sans"/>
              </a:rPr>
              <a:t>The </a:t>
            </a:r>
            <a:r>
              <a:rPr lang="en-US" sz="3600" dirty="0">
                <a:solidFill>
                  <a:srgbClr val="000000"/>
                </a:solidFill>
                <a:latin typeface="Open Sans"/>
                <a:ea typeface="Open Sans"/>
                <a:cs typeface="Open Sans"/>
                <a:sym typeface="Open Sans"/>
              </a:rPr>
              <a:t>USER JOURNEY activity helps you </a:t>
            </a:r>
            <a:r>
              <a:rPr lang="en-US" sz="3600" b="1" dirty="0">
                <a:solidFill>
                  <a:schemeClr val="accent6">
                    <a:lumMod val="50000"/>
                  </a:schemeClr>
                </a:solidFill>
                <a:latin typeface="Open Sans"/>
                <a:ea typeface="Open Sans"/>
                <a:cs typeface="Open Sans"/>
                <a:sym typeface="Open Sans"/>
              </a:rPr>
              <a:t>notice these real patterns </a:t>
            </a:r>
            <a:r>
              <a:rPr lang="en-US" sz="3600" dirty="0">
                <a:solidFill>
                  <a:srgbClr val="000000"/>
                </a:solidFill>
                <a:latin typeface="Open Sans"/>
                <a:ea typeface="Open Sans"/>
                <a:cs typeface="Open Sans"/>
                <a:sym typeface="Open Sans"/>
              </a:rPr>
              <a:t>instead of guessing how a space should be used.</a:t>
            </a:r>
          </a:p>
        </p:txBody>
      </p:sp>
    </p:spTree>
    <p:extLst>
      <p:ext uri="{BB962C8B-B14F-4D97-AF65-F5344CB8AC3E}">
        <p14:creationId xmlns:p14="http://schemas.microsoft.com/office/powerpoint/2010/main" val="29249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677"/>
            <a:ext cx="18288001" cy="10282332"/>
            <a:chOff x="0" y="0"/>
            <a:chExt cx="24384001" cy="13709776"/>
          </a:xfrm>
        </p:grpSpPr>
        <p:sp>
          <p:nvSpPr>
            <p:cNvPr id="3" name="Freeform 3"/>
            <p:cNvSpPr/>
            <p:nvPr/>
          </p:nvSpPr>
          <p:spPr>
            <a:xfrm>
              <a:off x="0" y="0"/>
              <a:ext cx="24384000" cy="13709777"/>
            </a:xfrm>
            <a:custGeom>
              <a:avLst/>
              <a:gdLst/>
              <a:ahLst/>
              <a:cxnLst/>
              <a:rect l="l" t="t" r="r" b="b"/>
              <a:pathLst>
                <a:path w="24384000" h="13709777">
                  <a:moveTo>
                    <a:pt x="0" y="0"/>
                  </a:moveTo>
                  <a:lnTo>
                    <a:pt x="24384000" y="0"/>
                  </a:lnTo>
                  <a:lnTo>
                    <a:pt x="24384000" y="13709777"/>
                  </a:lnTo>
                  <a:lnTo>
                    <a:pt x="0" y="13709777"/>
                  </a:lnTo>
                  <a:lnTo>
                    <a:pt x="0" y="0"/>
                  </a:lnTo>
                  <a:close/>
                </a:path>
              </a:pathLst>
            </a:custGeom>
            <a:blipFill>
              <a:blip r:embed="rId2">
                <a:alphaModFix amt="35000"/>
              </a:blip>
              <a:stretch>
                <a:fillRect t="-22" b="-22"/>
              </a:stretch>
            </a:blipFill>
          </p:spPr>
        </p:sp>
      </p:grpSp>
      <p:grpSp>
        <p:nvGrpSpPr>
          <p:cNvPr id="4" name="Group 4"/>
          <p:cNvGrpSpPr/>
          <p:nvPr/>
        </p:nvGrpSpPr>
        <p:grpSpPr>
          <a:xfrm>
            <a:off x="-159210" y="-47625"/>
            <a:ext cx="8382000" cy="10382250"/>
            <a:chOff x="0" y="0"/>
            <a:chExt cx="11176000" cy="13843000"/>
          </a:xfrm>
        </p:grpSpPr>
        <p:sp>
          <p:nvSpPr>
            <p:cNvPr id="5" name="Freeform 5"/>
            <p:cNvSpPr/>
            <p:nvPr/>
          </p:nvSpPr>
          <p:spPr>
            <a:xfrm>
              <a:off x="0" y="0"/>
              <a:ext cx="11176000" cy="13843000"/>
            </a:xfrm>
            <a:custGeom>
              <a:avLst/>
              <a:gdLst/>
              <a:ahLst/>
              <a:cxnLst/>
              <a:rect l="l" t="t" r="r" b="b"/>
              <a:pathLst>
                <a:path w="11176000" h="13843000">
                  <a:moveTo>
                    <a:pt x="0" y="0"/>
                  </a:moveTo>
                  <a:lnTo>
                    <a:pt x="11176000" y="0"/>
                  </a:lnTo>
                  <a:lnTo>
                    <a:pt x="11176000" y="13843000"/>
                  </a:lnTo>
                  <a:lnTo>
                    <a:pt x="0" y="13843000"/>
                  </a:lnTo>
                  <a:close/>
                </a:path>
              </a:pathLst>
            </a:custGeom>
            <a:solidFill>
              <a:srgbClr val="CEC2B1"/>
            </a:solidFill>
          </p:spPr>
        </p:sp>
      </p:grpSp>
      <p:grpSp>
        <p:nvGrpSpPr>
          <p:cNvPr id="6" name="Group 6"/>
          <p:cNvGrpSpPr/>
          <p:nvPr/>
        </p:nvGrpSpPr>
        <p:grpSpPr>
          <a:xfrm>
            <a:off x="2713527" y="190500"/>
            <a:ext cx="2636520" cy="1497330"/>
            <a:chOff x="0" y="0"/>
            <a:chExt cx="3515360" cy="1996440"/>
          </a:xfrm>
        </p:grpSpPr>
        <p:sp>
          <p:nvSpPr>
            <p:cNvPr id="7" name="Freeform 7"/>
            <p:cNvSpPr/>
            <p:nvPr/>
          </p:nvSpPr>
          <p:spPr>
            <a:xfrm>
              <a:off x="0" y="0"/>
              <a:ext cx="3515360" cy="1996440"/>
            </a:xfrm>
            <a:custGeom>
              <a:avLst/>
              <a:gdLst/>
              <a:ahLst/>
              <a:cxnLst/>
              <a:rect l="l" t="t" r="r" b="b"/>
              <a:pathLst>
                <a:path w="3515360" h="1996440">
                  <a:moveTo>
                    <a:pt x="0" y="0"/>
                  </a:moveTo>
                  <a:lnTo>
                    <a:pt x="3515360" y="0"/>
                  </a:lnTo>
                  <a:lnTo>
                    <a:pt x="3515360" y="1996440"/>
                  </a:lnTo>
                  <a:lnTo>
                    <a:pt x="0" y="1996440"/>
                  </a:lnTo>
                  <a:lnTo>
                    <a:pt x="0" y="0"/>
                  </a:lnTo>
                  <a:close/>
                </a:path>
              </a:pathLst>
            </a:custGeom>
            <a:blipFill>
              <a:blip r:embed="rId3"/>
              <a:stretch>
                <a:fillRect t="-59" b="-59"/>
              </a:stretch>
            </a:blipFill>
          </p:spPr>
        </p:sp>
      </p:grpSp>
      <p:sp>
        <p:nvSpPr>
          <p:cNvPr id="8" name="TextBox 8"/>
          <p:cNvSpPr txBox="1"/>
          <p:nvPr/>
        </p:nvSpPr>
        <p:spPr>
          <a:xfrm>
            <a:off x="1366387" y="4152900"/>
            <a:ext cx="5330800" cy="2462213"/>
          </a:xfrm>
          <a:prstGeom prst="rect">
            <a:avLst/>
          </a:prstGeom>
        </p:spPr>
        <p:txBody>
          <a:bodyPr wrap="square" lIns="0" tIns="0" rIns="0" bIns="0" rtlCol="0" anchor="t">
            <a:spAutoFit/>
          </a:bodyPr>
          <a:lstStyle/>
          <a:p>
            <a:pPr algn="ctr">
              <a:lnSpc>
                <a:spcPts val="6440"/>
              </a:lnSpc>
            </a:pPr>
            <a:r>
              <a:rPr lang="en-US" sz="4600" b="1" dirty="0">
                <a:solidFill>
                  <a:srgbClr val="000000"/>
                </a:solidFill>
                <a:latin typeface="Open Sans Bold"/>
                <a:ea typeface="Open Sans Bold"/>
                <a:cs typeface="Open Sans Bold"/>
                <a:sym typeface="Open Sans Bold"/>
              </a:rPr>
              <a:t>HOW THIS ACTIVITY HELPS YOU IN REAL LIFE</a:t>
            </a:r>
          </a:p>
        </p:txBody>
      </p:sp>
      <p:sp>
        <p:nvSpPr>
          <p:cNvPr id="9" name="TextBox 9"/>
          <p:cNvSpPr txBox="1"/>
          <p:nvPr/>
        </p:nvSpPr>
        <p:spPr>
          <a:xfrm>
            <a:off x="8803711" y="929139"/>
            <a:ext cx="8903368" cy="8130944"/>
          </a:xfrm>
          <a:prstGeom prst="rect">
            <a:avLst/>
          </a:prstGeom>
        </p:spPr>
        <p:txBody>
          <a:bodyPr wrap="square" lIns="0" tIns="0" rIns="0" bIns="0" rtlCol="0" anchor="t">
            <a:spAutoFit/>
          </a:bodyPr>
          <a:lstStyle/>
          <a:p>
            <a:pPr>
              <a:lnSpc>
                <a:spcPts val="4900"/>
              </a:lnSpc>
            </a:pPr>
            <a:r>
              <a:rPr lang="en-US" sz="3600" dirty="0">
                <a:solidFill>
                  <a:srgbClr val="000000"/>
                </a:solidFill>
                <a:latin typeface="Open Sans"/>
                <a:ea typeface="Open Sans"/>
                <a:cs typeface="Open Sans"/>
                <a:sym typeface="Open Sans"/>
              </a:rPr>
              <a:t>When you later work on improving or renovating a real place, this activity helps you </a:t>
            </a:r>
            <a:r>
              <a:rPr lang="en-US" sz="3600" b="1" dirty="0">
                <a:solidFill>
                  <a:schemeClr val="accent6">
                    <a:lumMod val="50000"/>
                  </a:schemeClr>
                </a:solidFill>
                <a:latin typeface="Open Sans"/>
                <a:ea typeface="Open Sans"/>
                <a:cs typeface="Open Sans"/>
                <a:sym typeface="Open Sans"/>
              </a:rPr>
              <a:t>understand where problems appear</a:t>
            </a:r>
            <a:r>
              <a:rPr lang="en-US" sz="3600" dirty="0">
                <a:solidFill>
                  <a:srgbClr val="000000"/>
                </a:solidFill>
                <a:latin typeface="Open Sans"/>
                <a:ea typeface="Open Sans"/>
                <a:cs typeface="Open Sans"/>
                <a:sym typeface="Open Sans"/>
              </a:rPr>
              <a:t>, such as crowded areas, uncomfortable paths, or places people avoid. It also shows where things already work well and should be protected.</a:t>
            </a:r>
            <a:endParaRPr lang="lv-LV" sz="3600" dirty="0">
              <a:solidFill>
                <a:srgbClr val="000000"/>
              </a:solidFill>
              <a:latin typeface="Open Sans"/>
              <a:ea typeface="Open Sans"/>
              <a:cs typeface="Open Sans"/>
              <a:sym typeface="Open Sans"/>
            </a:endParaRPr>
          </a:p>
          <a:p>
            <a:pPr>
              <a:lnSpc>
                <a:spcPts val="4900"/>
              </a:lnSpc>
            </a:pPr>
            <a:endParaRPr lang="lv-LV" sz="3600" dirty="0">
              <a:solidFill>
                <a:srgbClr val="000000"/>
              </a:solidFill>
              <a:latin typeface="Open Sans"/>
              <a:ea typeface="Open Sans"/>
              <a:cs typeface="Open Sans"/>
              <a:sym typeface="Open Sans"/>
            </a:endParaRPr>
          </a:p>
          <a:p>
            <a:pPr>
              <a:lnSpc>
                <a:spcPts val="4900"/>
              </a:lnSpc>
            </a:pPr>
            <a:r>
              <a:rPr lang="en-US" sz="3600" dirty="0">
                <a:solidFill>
                  <a:srgbClr val="000000"/>
                </a:solidFill>
                <a:latin typeface="Open Sans"/>
                <a:ea typeface="Open Sans"/>
                <a:cs typeface="Open Sans"/>
                <a:sym typeface="Open Sans"/>
              </a:rPr>
              <a:t>By using the USER JOURNEY tool, you </a:t>
            </a:r>
            <a:r>
              <a:rPr lang="en-US" sz="3600" b="1" dirty="0">
                <a:solidFill>
                  <a:schemeClr val="accent6">
                    <a:lumMod val="50000"/>
                  </a:schemeClr>
                </a:solidFill>
                <a:latin typeface="Open Sans"/>
                <a:ea typeface="Open Sans"/>
                <a:cs typeface="Open Sans"/>
                <a:sym typeface="Open Sans"/>
              </a:rPr>
              <a:t>learn to design changes</a:t>
            </a:r>
            <a:r>
              <a:rPr lang="en-US" sz="3600" dirty="0">
                <a:solidFill>
                  <a:srgbClr val="000000"/>
                </a:solidFill>
                <a:latin typeface="Open Sans"/>
                <a:ea typeface="Open Sans"/>
                <a:cs typeface="Open Sans"/>
                <a:sym typeface="Open Sans"/>
              </a:rPr>
              <a:t> that fit people’s real lives, making spaces more comfortable, accessible, and easier to use for everyone.</a:t>
            </a:r>
          </a:p>
        </p:txBody>
      </p:sp>
    </p:spTree>
    <p:extLst>
      <p:ext uri="{BB962C8B-B14F-4D97-AF65-F5344CB8AC3E}">
        <p14:creationId xmlns:p14="http://schemas.microsoft.com/office/powerpoint/2010/main" val="3985571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C02B96230A1B942885BFD3E6BB30E2D" ma:contentTypeVersion="13" ma:contentTypeDescription="Crear nuevo documento." ma:contentTypeScope="" ma:versionID="9f0d36a8a80a23e1e0c32ff2adae276b">
  <xsd:schema xmlns:xsd="http://www.w3.org/2001/XMLSchema" xmlns:xs="http://www.w3.org/2001/XMLSchema" xmlns:p="http://schemas.microsoft.com/office/2006/metadata/properties" xmlns:ns2="12540089-7beb-4497-ad6e-5590d6ce19cd" xmlns:ns3="a0b6cef4-2a9f-48e5-9dc2-3589a952d253" targetNamespace="http://schemas.microsoft.com/office/2006/metadata/properties" ma:root="true" ma:fieldsID="ecfbe609633330a03e428a990e564f2e" ns2:_="" ns3:_="">
    <xsd:import namespace="12540089-7beb-4497-ad6e-5590d6ce19cd"/>
    <xsd:import namespace="a0b6cef4-2a9f-48e5-9dc2-3589a952d2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40089-7beb-4497-ad6e-5590d6ce19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68a55fa2-e5e0-4642-afa2-0edb4345c67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b6cef4-2a9f-48e5-9dc2-3589a952d25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7b760c5-2b5f-4550-bd5f-5c0f780bd9ab}" ma:internalName="TaxCatchAll" ma:showField="CatchAllData" ma:web="a0b6cef4-2a9f-48e5-9dc2-3589a952d2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0b6cef4-2a9f-48e5-9dc2-3589a952d253" xsi:nil="true"/>
    <lcf76f155ced4ddcb4097134ff3c332f xmlns="12540089-7beb-4497-ad6e-5590d6ce19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AD4A080-27A4-4D4E-A484-117D4C7C49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40089-7beb-4497-ad6e-5590d6ce19cd"/>
    <ds:schemaRef ds:uri="a0b6cef4-2a9f-48e5-9dc2-3589a952d2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EF3216-EE24-4104-BEA5-3B40FBD1C127}">
  <ds:schemaRefs>
    <ds:schemaRef ds:uri="http://schemas.microsoft.com/sharepoint/v3/contenttype/forms"/>
  </ds:schemaRefs>
</ds:datastoreItem>
</file>

<file path=customXml/itemProps3.xml><?xml version="1.0" encoding="utf-8"?>
<ds:datastoreItem xmlns:ds="http://schemas.openxmlformats.org/officeDocument/2006/customXml" ds:itemID="{B46CFAA9-3A34-4C8C-9163-FC09969846B4}">
  <ds:schemaRefs>
    <ds:schemaRef ds:uri="http://schemas.microsoft.com/office/2006/metadata/properties"/>
    <ds:schemaRef ds:uri="http://schemas.microsoft.com/office/infopath/2007/PartnerControls"/>
    <ds:schemaRef ds:uri="a0b6cef4-2a9f-48e5-9dc2-3589a952d253"/>
    <ds:schemaRef ds:uri="12540089-7beb-4497-ad6e-5590d6ce19cd"/>
  </ds:schemaRefs>
</ds:datastoreItem>
</file>

<file path=docProps/app.xml><?xml version="1.0" encoding="utf-8"?>
<Properties xmlns="http://schemas.openxmlformats.org/officeDocument/2006/extended-properties" xmlns:vt="http://schemas.openxmlformats.org/officeDocument/2006/docPropsVTypes">
  <TotalTime>377</TotalTime>
  <Words>1124</Words>
  <Application>Microsoft Office PowerPoint</Application>
  <PresentationFormat>Personalizado</PresentationFormat>
  <Paragraphs>88</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Open Sans Bold</vt:lpstr>
      <vt:lpstr>Open Sans</vt:lpstr>
      <vt:lpstr>Calibri</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TPM 2.pptx.pptx</dc:title>
  <cp:lastModifiedBy>Claudia Erco</cp:lastModifiedBy>
  <cp:revision>31</cp:revision>
  <dcterms:created xsi:type="dcterms:W3CDTF">2006-08-16T00:00:00Z</dcterms:created>
  <dcterms:modified xsi:type="dcterms:W3CDTF">2026-02-10T12:11:02Z</dcterms:modified>
  <dc:identifier>DAG1soENLR8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0x0101003C02B96230A1B942885BFD3E6BB30E2D</vt:lpwstr>
  </property>
  <property fmtid="{D5CDD505-2E9C-101B-9397-08002B2CF9AE}" pid="3" name="MediaServiceImageTags">
    <vt:lpwstr/>
  </property>
</Properties>
</file>